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51" r:id="rId3"/>
    <p:sldMasterId id="2147483654" r:id="rId4"/>
  </p:sldMasterIdLst>
  <p:notesMasterIdLst>
    <p:notesMasterId r:id="rId6"/>
  </p:notesMasterIdLst>
  <p:sldIdLst>
    <p:sldId id="293" r:id="rId5"/>
    <p:sldId id="258" r:id="rId7"/>
    <p:sldId id="259" r:id="rId8"/>
    <p:sldId id="262" r:id="rId9"/>
    <p:sldId id="264" r:id="rId10"/>
    <p:sldId id="300" r:id="rId11"/>
    <p:sldId id="270" r:id="rId12"/>
    <p:sldId id="296" r:id="rId13"/>
    <p:sldId id="297" r:id="rId14"/>
    <p:sldId id="287" r:id="rId15"/>
    <p:sldId id="269" r:id="rId16"/>
    <p:sldId id="280" r:id="rId17"/>
    <p:sldId id="298" r:id="rId18"/>
    <p:sldId id="299" r:id="rId19"/>
    <p:sldId id="302" r:id="rId20"/>
    <p:sldId id="301" r:id="rId21"/>
  </p:sldIdLst>
  <p:sldSz cx="12192000" cy="6858000"/>
  <p:notesSz cx="6858000" cy="9144000"/>
  <p:embeddedFontLst>
    <p:embeddedFont>
      <p:font typeface="微软雅黑" panose="020B0503020204020204" pitchFamily="34" charset="-122"/>
      <p:regular r:id="rId25"/>
    </p:embeddedFont>
    <p:embeddedFont>
      <p:font typeface="Calibri" panose="020F0502020204030204" pitchFamily="34" charset="0"/>
      <p:regular r:id="rId26"/>
      <p:bold r:id="rId27"/>
      <p:italic r:id="rId28"/>
      <p:boldItalic r:id="rId29"/>
    </p:embeddedFont>
    <p:embeddedFont>
      <p:font typeface="Broadway" panose="04040905080B02020502" pitchFamily="82" charset="0"/>
      <p:regular r:id="rId30"/>
    </p:embeddedFont>
    <p:embeddedFont>
      <p:font typeface="Calibri Light" panose="020F0302020204030204" charset="0"/>
      <p:regular r:id="rId31"/>
      <p:italic r:id="rId32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0965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13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33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6BA2"/>
    <a:srgbClr val="1E4A72"/>
    <a:srgbClr val="2E75B6"/>
    <a:srgbClr val="D8D8D8"/>
    <a:srgbClr val="016CBA"/>
    <a:srgbClr val="7280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7106" autoAdjust="0"/>
    <p:restoredTop sz="95572" autoAdjust="0"/>
  </p:normalViewPr>
  <p:slideViewPr>
    <p:cSldViewPr snapToGrid="0" showGuides="1">
      <p:cViewPr>
        <p:scale>
          <a:sx n="75" d="100"/>
          <a:sy n="75" d="100"/>
        </p:scale>
        <p:origin x="-557" y="-365"/>
      </p:cViewPr>
      <p:guideLst>
        <p:guide orient="horz" pos="368"/>
        <p:guide orient="horz" pos="3939"/>
        <p:guide orient="horz" pos="2057"/>
        <p:guide orient="horz" pos="2640"/>
        <p:guide orient="horz" pos="631"/>
        <p:guide pos="3834"/>
        <p:guide pos="7015"/>
        <p:guide pos="674"/>
        <p:guide pos="2696"/>
        <p:guide pos="4862"/>
      </p:guideLst>
    </p:cSldViewPr>
  </p:slideViewPr>
  <p:outlineViewPr>
    <p:cViewPr>
      <p:scale>
        <a:sx n="33" d="100"/>
        <a:sy n="33" d="100"/>
      </p:scale>
      <p:origin x="259" y="0"/>
    </p:cViewPr>
  </p:outlin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2" Type="http://schemas.openxmlformats.org/officeDocument/2006/relationships/font" Target="fonts/font8.fntdata"/><Relationship Id="rId31" Type="http://schemas.openxmlformats.org/officeDocument/2006/relationships/font" Target="fonts/font7.fntdata"/><Relationship Id="rId30" Type="http://schemas.openxmlformats.org/officeDocument/2006/relationships/font" Target="fonts/font6.fntdata"/><Relationship Id="rId3" Type="http://schemas.openxmlformats.org/officeDocument/2006/relationships/slideMaster" Target="slideMasters/slideMaster2.xml"/><Relationship Id="rId29" Type="http://schemas.openxmlformats.org/officeDocument/2006/relationships/font" Target="fonts/font5.fntdata"/><Relationship Id="rId28" Type="http://schemas.openxmlformats.org/officeDocument/2006/relationships/font" Target="fonts/font4.fntdata"/><Relationship Id="rId27" Type="http://schemas.openxmlformats.org/officeDocument/2006/relationships/font" Target="fonts/font3.fntdata"/><Relationship Id="rId26" Type="http://schemas.openxmlformats.org/officeDocument/2006/relationships/font" Target="fonts/font2.fntdata"/><Relationship Id="rId25" Type="http://schemas.openxmlformats.org/officeDocument/2006/relationships/font" Target="fonts/font1.fntdata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EE19C7-00AB-427F-812B-BECA794E958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21DA5-E74A-4EFE-B8AD-B3D5D7CD165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370965" algn="l" defTabSz="91440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440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440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440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199130" algn="l" defTabSz="91440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656330" algn="l" defTabSz="91440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21C52-EC68-422C-A5FF-CD0BF9AE67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6BA8-C402-4CA3-9472-EDF80871DC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21C52-EC68-422C-A5FF-CD0BF9AE67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6BA8-C402-4CA3-9472-EDF80871DC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 cstate="screen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grpSp>
        <p:nvGrpSpPr>
          <p:cNvPr id="9" name="组合 8"/>
          <p:cNvGrpSpPr/>
          <p:nvPr userDrawn="1"/>
        </p:nvGrpSpPr>
        <p:grpSpPr>
          <a:xfrm>
            <a:off x="0" y="1"/>
            <a:ext cx="12192000" cy="6858000"/>
            <a:chOff x="0" y="0"/>
            <a:chExt cx="12192000" cy="6858000"/>
          </a:xfrm>
        </p:grpSpPr>
        <p:sp>
          <p:nvSpPr>
            <p:cNvPr id="7" name="矩形 6"/>
            <p:cNvSpPr/>
            <p:nvPr userDrawn="1"/>
          </p:nvSpPr>
          <p:spPr>
            <a:xfrm>
              <a:off x="0" y="0"/>
              <a:ext cx="6096000" cy="6858000"/>
            </a:xfrm>
            <a:prstGeom prst="rect">
              <a:avLst/>
            </a:prstGeom>
            <a:solidFill>
              <a:schemeClr val="accent1">
                <a:lumMod val="75000"/>
                <a:alpha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8" name="矩形 7"/>
            <p:cNvSpPr/>
            <p:nvPr userDrawn="1"/>
          </p:nvSpPr>
          <p:spPr>
            <a:xfrm>
              <a:off x="6096000" y="0"/>
              <a:ext cx="6096000" cy="6858000"/>
            </a:xfrm>
            <a:prstGeom prst="rect">
              <a:avLst/>
            </a:prstGeom>
            <a:solidFill>
              <a:schemeClr val="bg1">
                <a:alpha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grpSp>
        <p:nvGrpSpPr>
          <p:cNvPr id="2" name="组合 1"/>
          <p:cNvGrpSpPr/>
          <p:nvPr userDrawn="1"/>
        </p:nvGrpSpPr>
        <p:grpSpPr>
          <a:xfrm>
            <a:off x="0" y="1"/>
            <a:ext cx="12192000" cy="6858000"/>
            <a:chOff x="0" y="0"/>
            <a:chExt cx="12192000" cy="6858000"/>
          </a:xfrm>
        </p:grpSpPr>
        <p:sp>
          <p:nvSpPr>
            <p:cNvPr id="3" name="矩形 2"/>
            <p:cNvSpPr/>
            <p:nvPr userDrawn="1"/>
          </p:nvSpPr>
          <p:spPr>
            <a:xfrm>
              <a:off x="0" y="0"/>
              <a:ext cx="6096000" cy="6858000"/>
            </a:xfrm>
            <a:prstGeom prst="rect">
              <a:avLst/>
            </a:prstGeom>
            <a:solidFill>
              <a:schemeClr val="accent1">
                <a:lumMod val="75000"/>
                <a:alpha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4" name="矩形 3"/>
            <p:cNvSpPr/>
            <p:nvPr userDrawn="1"/>
          </p:nvSpPr>
          <p:spPr>
            <a:xfrm>
              <a:off x="6096000" y="0"/>
              <a:ext cx="6096000" cy="6858000"/>
            </a:xfrm>
            <a:prstGeom prst="rect">
              <a:avLst/>
            </a:prstGeom>
            <a:solidFill>
              <a:schemeClr val="bg1">
                <a:alpha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21C52-EC68-422C-A5FF-CD0BF9AE679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6BA8-C402-4CA3-9472-EDF80871DC8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21C52-EC68-422C-A5FF-CD0BF9AE679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B6BA8-C402-4CA3-9472-EDF80871DC8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grpSp>
        <p:nvGrpSpPr>
          <p:cNvPr id="2" name="组合 1"/>
          <p:cNvGrpSpPr/>
          <p:nvPr userDrawn="1"/>
        </p:nvGrpSpPr>
        <p:grpSpPr>
          <a:xfrm>
            <a:off x="0" y="1"/>
            <a:ext cx="12192000" cy="6858000"/>
            <a:chOff x="0" y="0"/>
            <a:chExt cx="12192000" cy="6858000"/>
          </a:xfrm>
        </p:grpSpPr>
        <p:sp>
          <p:nvSpPr>
            <p:cNvPr id="3" name="矩形 2"/>
            <p:cNvSpPr/>
            <p:nvPr userDrawn="1"/>
          </p:nvSpPr>
          <p:spPr>
            <a:xfrm>
              <a:off x="0" y="0"/>
              <a:ext cx="6096000" cy="6858000"/>
            </a:xfrm>
            <a:prstGeom prst="rect">
              <a:avLst/>
            </a:prstGeom>
            <a:solidFill>
              <a:schemeClr val="accent1">
                <a:lumMod val="75000"/>
                <a:alpha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 defTabSz="914400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4" name="矩形 3"/>
            <p:cNvSpPr/>
            <p:nvPr userDrawn="1"/>
          </p:nvSpPr>
          <p:spPr>
            <a:xfrm>
              <a:off x="6096000" y="0"/>
              <a:ext cx="6096000" cy="6858000"/>
            </a:xfrm>
            <a:prstGeom prst="rect">
              <a:avLst/>
            </a:prstGeom>
            <a:solidFill>
              <a:schemeClr val="bg1">
                <a:alpha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 defTabSz="914400"/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4" Type="http://schemas.openxmlformats.org/officeDocument/2006/relationships/theme" Target="../theme/theme3.xml"/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3" y="365123"/>
            <a:ext cx="10515600" cy="1325565"/>
          </a:xfrm>
          <a:prstGeom prst="rect">
            <a:avLst/>
          </a:prstGeom>
        </p:spPr>
        <p:txBody>
          <a:bodyPr vert="horz" lIns="91409" tIns="45706" rIns="91409" bIns="45706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3" y="1825630"/>
            <a:ext cx="10515600" cy="4351335"/>
          </a:xfrm>
          <a:prstGeom prst="rect">
            <a:avLst/>
          </a:prstGeom>
        </p:spPr>
        <p:txBody>
          <a:bodyPr vert="horz" lIns="91409" tIns="45706" rIns="91409" bIns="45706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3" y="6356363"/>
            <a:ext cx="2743200" cy="365123"/>
          </a:xfrm>
          <a:prstGeom prst="rect">
            <a:avLst/>
          </a:prstGeom>
        </p:spPr>
        <p:txBody>
          <a:bodyPr vert="horz" lIns="91409" tIns="45706" rIns="91409" bIns="45706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21C52-EC68-422C-A5FF-CD0BF9AE67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3" y="6356363"/>
            <a:ext cx="4114800" cy="365123"/>
          </a:xfrm>
          <a:prstGeom prst="rect">
            <a:avLst/>
          </a:prstGeom>
        </p:spPr>
        <p:txBody>
          <a:bodyPr vert="horz" lIns="91409" tIns="45706" rIns="91409" bIns="45706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5" y="6356363"/>
            <a:ext cx="2743200" cy="365123"/>
          </a:xfrm>
          <a:prstGeom prst="rect">
            <a:avLst/>
          </a:prstGeom>
        </p:spPr>
        <p:txBody>
          <a:bodyPr vert="horz" lIns="91409" tIns="45706" rIns="91409" bIns="45706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8B6BA8-C402-4CA3-9472-EDF80871DC8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3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5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7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73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93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13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33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3" y="365123"/>
            <a:ext cx="10515600" cy="1325565"/>
          </a:xfrm>
          <a:prstGeom prst="rect">
            <a:avLst/>
          </a:prstGeom>
        </p:spPr>
        <p:txBody>
          <a:bodyPr vert="horz" lIns="91409" tIns="45706" rIns="91409" bIns="45706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3" y="1825630"/>
            <a:ext cx="10515600" cy="4351335"/>
          </a:xfrm>
          <a:prstGeom prst="rect">
            <a:avLst/>
          </a:prstGeom>
        </p:spPr>
        <p:txBody>
          <a:bodyPr vert="horz" lIns="91409" tIns="45706" rIns="91409" bIns="45706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3" y="6356363"/>
            <a:ext cx="2743200" cy="365123"/>
          </a:xfrm>
          <a:prstGeom prst="rect">
            <a:avLst/>
          </a:prstGeom>
        </p:spPr>
        <p:txBody>
          <a:bodyPr vert="horz" lIns="91409" tIns="45706" rIns="91409" bIns="45706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6D1AEE-5CC6-4131-9368-D4B3327E4E6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3" y="6356363"/>
            <a:ext cx="4114800" cy="365123"/>
          </a:xfrm>
          <a:prstGeom prst="rect">
            <a:avLst/>
          </a:prstGeom>
        </p:spPr>
        <p:txBody>
          <a:bodyPr vert="horz" lIns="91409" tIns="45706" rIns="91409" bIns="45706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5" y="6356363"/>
            <a:ext cx="2743200" cy="365123"/>
          </a:xfrm>
          <a:prstGeom prst="rect">
            <a:avLst/>
          </a:prstGeom>
        </p:spPr>
        <p:txBody>
          <a:bodyPr vert="horz" lIns="91409" tIns="45706" rIns="91409" bIns="45706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5C85A-C9C5-4126-B537-342D910F660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3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5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7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73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93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13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33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3" y="365123"/>
            <a:ext cx="10515600" cy="1325565"/>
          </a:xfrm>
          <a:prstGeom prst="rect">
            <a:avLst/>
          </a:prstGeom>
        </p:spPr>
        <p:txBody>
          <a:bodyPr vert="horz" lIns="91409" tIns="45706" rIns="91409" bIns="45706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3" y="1825630"/>
            <a:ext cx="10515600" cy="4351335"/>
          </a:xfrm>
          <a:prstGeom prst="rect">
            <a:avLst/>
          </a:prstGeom>
        </p:spPr>
        <p:txBody>
          <a:bodyPr vert="horz" lIns="91409" tIns="45706" rIns="91409" bIns="45706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3" y="6356363"/>
            <a:ext cx="2743200" cy="365123"/>
          </a:xfrm>
          <a:prstGeom prst="rect">
            <a:avLst/>
          </a:prstGeom>
        </p:spPr>
        <p:txBody>
          <a:bodyPr vert="horz" lIns="91409" tIns="45706" rIns="91409" bIns="45706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8F21C52-EC68-422C-A5FF-CD0BF9AE679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3" y="6356363"/>
            <a:ext cx="4114800" cy="365123"/>
          </a:xfrm>
          <a:prstGeom prst="rect">
            <a:avLst/>
          </a:prstGeom>
        </p:spPr>
        <p:txBody>
          <a:bodyPr vert="horz" lIns="91409" tIns="45706" rIns="91409" bIns="45706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5" y="6356363"/>
            <a:ext cx="2743200" cy="365123"/>
          </a:xfrm>
          <a:prstGeom prst="rect">
            <a:avLst/>
          </a:prstGeom>
        </p:spPr>
        <p:txBody>
          <a:bodyPr vert="horz" lIns="91409" tIns="45706" rIns="91409" bIns="45706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F8B6BA8-C402-4CA3-9472-EDF80871DC8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3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5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7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73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93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13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33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3.x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26.png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jpeg"/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36.jpeg"/><Relationship Id="rId1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39.emf"/><Relationship Id="rId1" Type="http://schemas.openxmlformats.org/officeDocument/2006/relationships/oleObject" Target="../embeddings/oleObject1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image" Target="../media/image12.jpeg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5" Type="http://schemas.openxmlformats.org/officeDocument/2006/relationships/slideLayout" Target="../slideLayouts/slideLayout2.xml"/><Relationship Id="rId14" Type="http://schemas.openxmlformats.org/officeDocument/2006/relationships/tags" Target="../tags/tag12.xml"/><Relationship Id="rId13" Type="http://schemas.openxmlformats.org/officeDocument/2006/relationships/tags" Target="../tags/tag11.xml"/><Relationship Id="rId12" Type="http://schemas.openxmlformats.org/officeDocument/2006/relationships/tags" Target="../tags/tag10.xml"/><Relationship Id="rId11" Type="http://schemas.openxmlformats.org/officeDocument/2006/relationships/tags" Target="../tags/tag9.xml"/><Relationship Id="rId10" Type="http://schemas.openxmlformats.org/officeDocument/2006/relationships/tags" Target="../tags/tag8.xml"/><Relationship Id="rId1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1" y="-1147233"/>
            <a:ext cx="12199939" cy="9152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" y="-1142999"/>
            <a:ext cx="6096000" cy="9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KSO_Shape"/>
          <p:cNvSpPr/>
          <p:nvPr/>
        </p:nvSpPr>
        <p:spPr>
          <a:xfrm>
            <a:off x="6510247" y="5845617"/>
            <a:ext cx="1425600" cy="1427020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78" tIns="60941" rIns="121878" bIns="60941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8" name="KSO_Shape"/>
          <p:cNvSpPr/>
          <p:nvPr/>
        </p:nvSpPr>
        <p:spPr>
          <a:xfrm>
            <a:off x="7951839" y="1932937"/>
            <a:ext cx="1016837" cy="1017600"/>
          </a:xfrm>
          <a:prstGeom prst="ellipse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78" tIns="60941" rIns="121878" bIns="60941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15" name="KSO_Shape"/>
          <p:cNvSpPr/>
          <p:nvPr/>
        </p:nvSpPr>
        <p:spPr>
          <a:xfrm>
            <a:off x="4169996" y="3524"/>
            <a:ext cx="3787833" cy="3787200"/>
          </a:xfrm>
          <a:prstGeom prst="ellipse">
            <a:avLst/>
          </a:prstGeom>
          <a:blipFill>
            <a:blip r:embed="rId5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78" tIns="60941" rIns="121878" bIns="60941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solidFill>
                <a:srgbClr val="FFFFFF"/>
              </a:solidFill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4127" y="2898511"/>
            <a:ext cx="12192000" cy="3183104"/>
            <a:chOff x="0" y="4613563"/>
            <a:chExt cx="12192000" cy="2244437"/>
          </a:xfrm>
        </p:grpSpPr>
        <p:sp>
          <p:nvSpPr>
            <p:cNvPr id="19" name="矩形 18"/>
            <p:cNvSpPr/>
            <p:nvPr/>
          </p:nvSpPr>
          <p:spPr>
            <a:xfrm>
              <a:off x="0" y="4713316"/>
              <a:ext cx="12192000" cy="203661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0" y="4613563"/>
              <a:ext cx="12192000" cy="2244437"/>
              <a:chOff x="0" y="4613563"/>
              <a:chExt cx="12192000" cy="2244437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0" y="4613563"/>
                <a:ext cx="12192000" cy="16625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0" y="6691744"/>
                <a:ext cx="12192000" cy="16625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400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27" name="KSO_Shape"/>
          <p:cNvSpPr/>
          <p:nvPr/>
        </p:nvSpPr>
        <p:spPr>
          <a:xfrm>
            <a:off x="3050979" y="392939"/>
            <a:ext cx="1249680" cy="1248000"/>
          </a:xfrm>
          <a:prstGeom prst="ellipse">
            <a:avLst/>
          </a:prstGeom>
          <a:blipFill>
            <a:blip r:embed="rId6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78" tIns="60941" rIns="121878" bIns="60941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44" name="文本框 4"/>
          <p:cNvSpPr txBox="1"/>
          <p:nvPr/>
        </p:nvSpPr>
        <p:spPr>
          <a:xfrm>
            <a:off x="9797577" y="4677527"/>
            <a:ext cx="2167231" cy="449580"/>
          </a:xfrm>
          <a:prstGeom prst="rect">
            <a:avLst/>
          </a:prstGeom>
          <a:noFill/>
        </p:spPr>
        <p:txBody>
          <a:bodyPr wrap="square" lIns="121878" tIns="60941" rIns="121878" bIns="60941" rtlCol="0">
            <a:spAutoFit/>
          </a:bodyPr>
          <a:lstStyle/>
          <a:p>
            <a:r>
              <a:rPr lang="zh-CN" altLang="en-US" sz="213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主讲人：刘斯琦</a:t>
            </a:r>
            <a:endParaRPr lang="zh-CN" altLang="en-US" sz="2135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4"/>
          <p:cNvSpPr txBox="1"/>
          <p:nvPr/>
        </p:nvSpPr>
        <p:spPr>
          <a:xfrm>
            <a:off x="9833139" y="4266559"/>
            <a:ext cx="2131669" cy="449580"/>
          </a:xfrm>
          <a:prstGeom prst="rect">
            <a:avLst/>
          </a:prstGeom>
          <a:noFill/>
        </p:spPr>
        <p:txBody>
          <a:bodyPr wrap="square" lIns="121878" tIns="60941" rIns="121878" bIns="60941" rtlCol="0">
            <a:spAutoFit/>
          </a:bodyPr>
          <a:lstStyle/>
          <a:p>
            <a:r>
              <a:rPr lang="zh-CN" altLang="en-US" sz="213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   别 </a:t>
            </a:r>
            <a:r>
              <a:rPr lang="en-US" altLang="zh-CN" sz="213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sz="213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创意组  </a:t>
            </a:r>
            <a:endParaRPr lang="zh-CN" altLang="en-US" sz="2135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2260" y="4321853"/>
            <a:ext cx="249237" cy="340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流程图: 决策 3"/>
          <p:cNvSpPr/>
          <p:nvPr/>
        </p:nvSpPr>
        <p:spPr>
          <a:xfrm>
            <a:off x="9435860" y="5065948"/>
            <a:ext cx="246587" cy="344692"/>
          </a:xfrm>
          <a:prstGeom prst="flowChartDecisi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78" tIns="60941" rIns="121878" bIns="60941" rtlCol="0" anchor="ctr"/>
          <a:lstStyle/>
          <a:p>
            <a:pPr algn="ctr"/>
            <a:endParaRPr lang="zh-CN" altLang="en-US" sz="2400"/>
          </a:p>
        </p:txBody>
      </p:sp>
      <p:sp>
        <p:nvSpPr>
          <p:cNvPr id="13" name="矩形 12"/>
          <p:cNvSpPr/>
          <p:nvPr/>
        </p:nvSpPr>
        <p:spPr>
          <a:xfrm flipH="1">
            <a:off x="9542148" y="3400212"/>
            <a:ext cx="36000" cy="22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78" tIns="60941" rIns="121878" bIns="60941" rtlCol="0" anchor="ctr"/>
          <a:lstStyle/>
          <a:p>
            <a:pPr algn="ctr"/>
            <a:endParaRPr lang="zh-CN" altLang="en-US" sz="240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5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4821" y="3627263"/>
            <a:ext cx="249237" cy="340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960137" y="3627263"/>
            <a:ext cx="2004671" cy="449580"/>
          </a:xfrm>
          <a:prstGeom prst="rect">
            <a:avLst/>
          </a:prstGeom>
          <a:noFill/>
        </p:spPr>
        <p:txBody>
          <a:bodyPr wrap="square" lIns="121878" tIns="60941" rIns="121878" bIns="60941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135" dirty="0"/>
              <a:t>长江师范学院</a:t>
            </a:r>
            <a:endParaRPr lang="zh-CN" altLang="en-US" sz="2135" dirty="0"/>
          </a:p>
        </p:txBody>
      </p:sp>
      <p:sp>
        <p:nvSpPr>
          <p:cNvPr id="3" name="矩形 2"/>
          <p:cNvSpPr/>
          <p:nvPr/>
        </p:nvSpPr>
        <p:spPr>
          <a:xfrm>
            <a:off x="3" y="3624243"/>
            <a:ext cx="9433560" cy="15684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 型 电 解 槽 控 制 系 统</a:t>
            </a:r>
            <a:endParaRPr lang="en-US" altLang="zh-CN" sz="6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——</a:t>
            </a:r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原铝行业节能减排倡导者</a:t>
            </a:r>
            <a:endParaRPr lang="en-US" altLang="zh-CN" sz="3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670685" y="1233805"/>
            <a:ext cx="3522345" cy="44742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5" name="流程图: 预定义过程 74"/>
          <p:cNvSpPr/>
          <p:nvPr/>
        </p:nvSpPr>
        <p:spPr>
          <a:xfrm>
            <a:off x="6279520" y="5609361"/>
            <a:ext cx="1665516" cy="957940"/>
          </a:xfrm>
          <a:prstGeom prst="flowChartPredefinedProcess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76" name="流程图: 预定义过程 75"/>
          <p:cNvSpPr/>
          <p:nvPr/>
        </p:nvSpPr>
        <p:spPr>
          <a:xfrm>
            <a:off x="6279520" y="5609361"/>
            <a:ext cx="838195" cy="957940"/>
          </a:xfrm>
          <a:prstGeom prst="flowChartPredefinedProcess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4" name="组合 3"/>
          <p:cNvGrpSpPr/>
          <p:nvPr/>
        </p:nvGrpSpPr>
        <p:grpSpPr>
          <a:xfrm>
            <a:off x="2542685" y="2419845"/>
            <a:ext cx="2080793" cy="2772700"/>
            <a:chOff x="2008239" y="2389239"/>
            <a:chExt cx="2080794" cy="2079522"/>
          </a:xfrm>
        </p:grpSpPr>
        <p:grpSp>
          <p:nvGrpSpPr>
            <p:cNvPr id="42" name="组合 41"/>
            <p:cNvGrpSpPr/>
            <p:nvPr/>
          </p:nvGrpSpPr>
          <p:grpSpPr>
            <a:xfrm>
              <a:off x="2008239" y="2389239"/>
              <a:ext cx="2079522" cy="2079522"/>
              <a:chOff x="7772400" y="3775587"/>
              <a:chExt cx="2079522" cy="2079522"/>
            </a:xfrm>
            <a:solidFill>
              <a:schemeClr val="bg1"/>
            </a:solidFill>
          </p:grpSpPr>
          <p:sp>
            <p:nvSpPr>
              <p:cNvPr id="40" name="空心弧 39"/>
              <p:cNvSpPr/>
              <p:nvPr/>
            </p:nvSpPr>
            <p:spPr>
              <a:xfrm flipH="1">
                <a:off x="7812957" y="3816144"/>
                <a:ext cx="1998408" cy="1998408"/>
              </a:xfrm>
              <a:prstGeom prst="blockArc">
                <a:avLst>
                  <a:gd name="adj1" fmla="val 14449133"/>
                  <a:gd name="adj2" fmla="val 13621727"/>
                  <a:gd name="adj3" fmla="val 969"/>
                </a:avLst>
              </a:prstGeom>
              <a:solidFill>
                <a:schemeClr val="bg1">
                  <a:alpha val="4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空心弧 40"/>
              <p:cNvSpPr/>
              <p:nvPr/>
            </p:nvSpPr>
            <p:spPr>
              <a:xfrm flipV="1">
                <a:off x="7772400" y="3775587"/>
                <a:ext cx="2079522" cy="2079522"/>
              </a:xfrm>
              <a:prstGeom prst="blockArc">
                <a:avLst>
                  <a:gd name="adj1" fmla="val 2201999"/>
                  <a:gd name="adj2" fmla="val 1076694"/>
                  <a:gd name="adj3" fmla="val 433"/>
                </a:avLst>
              </a:prstGeom>
              <a:solidFill>
                <a:schemeClr val="bg1">
                  <a:alpha val="6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3" name="文本框 42"/>
            <p:cNvSpPr txBox="1"/>
            <p:nvPr/>
          </p:nvSpPr>
          <p:spPr>
            <a:xfrm>
              <a:off x="2415172" y="2705723"/>
              <a:ext cx="1673861" cy="14230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735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03</a:t>
              </a:r>
              <a:endParaRPr lang="zh-CN" altLang="en-US" sz="11735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0" name="文本框 49"/>
          <p:cNvSpPr txBox="1"/>
          <p:nvPr/>
        </p:nvSpPr>
        <p:spPr>
          <a:xfrm>
            <a:off x="915936" y="44768"/>
            <a:ext cx="2884170" cy="920750"/>
          </a:xfrm>
          <a:prstGeom prst="rect">
            <a:avLst/>
          </a:prstGeom>
          <a:noFill/>
        </p:spPr>
        <p:txBody>
          <a:bodyPr wrap="none" lIns="121878" tIns="60941" rIns="121878" bIns="60941" rtlCol="0">
            <a:spAutoFit/>
          </a:bodyPr>
          <a:lstStyle/>
          <a:p>
            <a:r>
              <a:rPr lang="zh-CN" altLang="en-US" sz="5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项目支撑</a:t>
            </a:r>
            <a:endParaRPr lang="zh-CN" altLang="en-US" sz="5200" b="1" dirty="0">
              <a:solidFill>
                <a:schemeClr val="accent5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276736" y="1146815"/>
            <a:ext cx="1665516" cy="957940"/>
            <a:chOff x="6034028" y="1371600"/>
            <a:chExt cx="2160000" cy="718457"/>
          </a:xfrm>
        </p:grpSpPr>
        <p:sp>
          <p:nvSpPr>
            <p:cNvPr id="2" name="流程图: 预定义过程 1"/>
            <p:cNvSpPr/>
            <p:nvPr/>
          </p:nvSpPr>
          <p:spPr>
            <a:xfrm>
              <a:off x="6034028" y="1371600"/>
              <a:ext cx="2160000" cy="718457"/>
            </a:xfrm>
            <a:prstGeom prst="flowChartPredefinedProcess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46" name="流程图: 预定义过程 45"/>
            <p:cNvSpPr/>
            <p:nvPr/>
          </p:nvSpPr>
          <p:spPr>
            <a:xfrm>
              <a:off x="6034028" y="1371600"/>
              <a:ext cx="1087050" cy="718457"/>
            </a:xfrm>
            <a:prstGeom prst="flowChartPredefinedProcess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5962769" y="1234542"/>
            <a:ext cx="2225833" cy="612775"/>
          </a:xfrm>
          <a:prstGeom prst="rect">
            <a:avLst/>
          </a:prstGeom>
          <a:noFill/>
        </p:spPr>
        <p:txBody>
          <a:bodyPr wrap="square" lIns="121878" tIns="60941" rIns="121878" bIns="60941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中南大学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右箭头 11"/>
          <p:cNvSpPr/>
          <p:nvPr/>
        </p:nvSpPr>
        <p:spPr>
          <a:xfrm>
            <a:off x="7949852" y="1385782"/>
            <a:ext cx="1118992" cy="480000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78" tIns="60941" rIns="121878" bIns="60941" rtlCol="0" anchor="ctr"/>
          <a:lstStyle/>
          <a:p>
            <a:pPr algn="ctr"/>
            <a:endParaRPr lang="zh-CN" altLang="en-US" sz="2400"/>
          </a:p>
        </p:txBody>
      </p:sp>
      <p:grpSp>
        <p:nvGrpSpPr>
          <p:cNvPr id="47" name="组合 46"/>
          <p:cNvGrpSpPr/>
          <p:nvPr/>
        </p:nvGrpSpPr>
        <p:grpSpPr>
          <a:xfrm>
            <a:off x="6278513" y="2432651"/>
            <a:ext cx="1665516" cy="1187131"/>
            <a:chOff x="6034028" y="1371600"/>
            <a:chExt cx="2160000" cy="718457"/>
          </a:xfrm>
        </p:grpSpPr>
        <p:sp>
          <p:nvSpPr>
            <p:cNvPr id="49" name="流程图: 预定义过程 48"/>
            <p:cNvSpPr/>
            <p:nvPr/>
          </p:nvSpPr>
          <p:spPr>
            <a:xfrm>
              <a:off x="6034028" y="1371600"/>
              <a:ext cx="2160000" cy="718457"/>
            </a:xfrm>
            <a:prstGeom prst="flowChartPredefinedProcess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52" name="流程图: 预定义过程 51"/>
            <p:cNvSpPr/>
            <p:nvPr/>
          </p:nvSpPr>
          <p:spPr>
            <a:xfrm>
              <a:off x="6034028" y="1371600"/>
              <a:ext cx="1087050" cy="718457"/>
            </a:xfrm>
            <a:prstGeom prst="flowChartPredefinedProcess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203" y="3979125"/>
            <a:ext cx="1640133" cy="118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360527" y="2460527"/>
            <a:ext cx="1665487" cy="1105535"/>
          </a:xfrm>
          <a:prstGeom prst="rect">
            <a:avLst/>
          </a:prstGeom>
          <a:noFill/>
        </p:spPr>
        <p:txBody>
          <a:bodyPr wrap="square" lIns="121878" tIns="60941" rIns="121878" bIns="60941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国家级实验室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5783" y="2727907"/>
            <a:ext cx="1125051" cy="48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6169660" y="3999230"/>
            <a:ext cx="2108200" cy="1166495"/>
          </a:xfrm>
          <a:prstGeom prst="rect">
            <a:avLst/>
          </a:prstGeom>
          <a:noFill/>
        </p:spPr>
        <p:txBody>
          <a:bodyPr wrap="square" lIns="121878" tIns="60941" rIns="121878" bIns="60941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湖南阿尔惠特</a:t>
            </a:r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6205" y="4386516"/>
            <a:ext cx="1138212" cy="48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9" name="组合 28"/>
          <p:cNvGrpSpPr/>
          <p:nvPr/>
        </p:nvGrpSpPr>
        <p:grpSpPr>
          <a:xfrm>
            <a:off x="9044533" y="1185954"/>
            <a:ext cx="2057401" cy="879660"/>
            <a:chOff x="9492343" y="1550053"/>
            <a:chExt cx="1944000" cy="1011148"/>
          </a:xfrm>
        </p:grpSpPr>
        <p:sp>
          <p:nvSpPr>
            <p:cNvPr id="24" name="单圆角矩形 23"/>
            <p:cNvSpPr/>
            <p:nvPr/>
          </p:nvSpPr>
          <p:spPr>
            <a:xfrm>
              <a:off x="9492343" y="1550828"/>
              <a:ext cx="1944000" cy="1010373"/>
            </a:xfrm>
            <a:prstGeom prst="round1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65" name="单圆角矩形 64"/>
            <p:cNvSpPr/>
            <p:nvPr/>
          </p:nvSpPr>
          <p:spPr>
            <a:xfrm>
              <a:off x="9492343" y="1550053"/>
              <a:ext cx="972000" cy="1010373"/>
            </a:xfrm>
            <a:prstGeom prst="round1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9044536" y="1277307"/>
            <a:ext cx="2057401" cy="612775"/>
          </a:xfrm>
          <a:prstGeom prst="rect">
            <a:avLst/>
          </a:prstGeom>
          <a:noFill/>
        </p:spPr>
        <p:txBody>
          <a:bodyPr wrap="square" lIns="121878" tIns="60941" rIns="121878" bIns="60941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技术咨询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9060863" y="2586376"/>
            <a:ext cx="2057401" cy="879660"/>
            <a:chOff x="9492343" y="1550053"/>
            <a:chExt cx="1944000" cy="1011148"/>
          </a:xfrm>
        </p:grpSpPr>
        <p:sp>
          <p:nvSpPr>
            <p:cNvPr id="67" name="单圆角矩形 66"/>
            <p:cNvSpPr/>
            <p:nvPr/>
          </p:nvSpPr>
          <p:spPr>
            <a:xfrm>
              <a:off x="9492343" y="1550828"/>
              <a:ext cx="1944000" cy="1010373"/>
            </a:xfrm>
            <a:prstGeom prst="round1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68" name="单圆角矩形 67"/>
            <p:cNvSpPr/>
            <p:nvPr/>
          </p:nvSpPr>
          <p:spPr>
            <a:xfrm>
              <a:off x="9492343" y="1550053"/>
              <a:ext cx="972000" cy="1010373"/>
            </a:xfrm>
            <a:prstGeom prst="round1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9060864" y="2708210"/>
            <a:ext cx="2057401" cy="612775"/>
          </a:xfrm>
          <a:prstGeom prst="rect">
            <a:avLst/>
          </a:prstGeom>
          <a:noFill/>
        </p:spPr>
        <p:txBody>
          <a:bodyPr wrap="square" lIns="121878" tIns="60941" rIns="121878" bIns="60941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实验平台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9044533" y="4132848"/>
            <a:ext cx="2057401" cy="879660"/>
            <a:chOff x="9492343" y="1550053"/>
            <a:chExt cx="1944000" cy="1011148"/>
          </a:xfrm>
        </p:grpSpPr>
        <p:sp>
          <p:nvSpPr>
            <p:cNvPr id="71" name="单圆角矩形 70"/>
            <p:cNvSpPr/>
            <p:nvPr/>
          </p:nvSpPr>
          <p:spPr>
            <a:xfrm>
              <a:off x="9492343" y="1550828"/>
              <a:ext cx="1944000" cy="1010373"/>
            </a:xfrm>
            <a:prstGeom prst="round1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72" name="单圆角矩形 71"/>
            <p:cNvSpPr/>
            <p:nvPr/>
          </p:nvSpPr>
          <p:spPr>
            <a:xfrm>
              <a:off x="9492343" y="1550053"/>
              <a:ext cx="972000" cy="1010373"/>
            </a:xfrm>
            <a:prstGeom prst="round1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73" name="TextBox 72"/>
          <p:cNvSpPr txBox="1"/>
          <p:nvPr/>
        </p:nvSpPr>
        <p:spPr>
          <a:xfrm>
            <a:off x="8791079" y="4264925"/>
            <a:ext cx="2596971" cy="612775"/>
          </a:xfrm>
          <a:prstGeom prst="rect">
            <a:avLst/>
          </a:prstGeom>
          <a:noFill/>
        </p:spPr>
        <p:txBody>
          <a:bodyPr wrap="square" lIns="121878" tIns="60941" rIns="121878" bIns="60941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技术产业化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88014" y="5718152"/>
            <a:ext cx="2271387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锦</a:t>
            </a:r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</a:t>
            </a:r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铝业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6205" y="5785429"/>
            <a:ext cx="1138212" cy="48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1" name="组合 60"/>
          <p:cNvGrpSpPr/>
          <p:nvPr/>
        </p:nvGrpSpPr>
        <p:grpSpPr>
          <a:xfrm>
            <a:off x="9060864" y="5626653"/>
            <a:ext cx="2057401" cy="879660"/>
            <a:chOff x="9492343" y="1550053"/>
            <a:chExt cx="1944000" cy="1011148"/>
          </a:xfrm>
        </p:grpSpPr>
        <p:sp>
          <p:nvSpPr>
            <p:cNvPr id="63" name="单圆角矩形 62"/>
            <p:cNvSpPr/>
            <p:nvPr/>
          </p:nvSpPr>
          <p:spPr>
            <a:xfrm>
              <a:off x="9492343" y="1550828"/>
              <a:ext cx="1944000" cy="1010373"/>
            </a:xfrm>
            <a:prstGeom prst="round1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64" name="单圆角矩形 63"/>
            <p:cNvSpPr/>
            <p:nvPr/>
          </p:nvSpPr>
          <p:spPr>
            <a:xfrm>
              <a:off x="9492343" y="1550053"/>
              <a:ext cx="972000" cy="1010373"/>
            </a:xfrm>
            <a:prstGeom prst="round1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9060865" y="5711390"/>
            <a:ext cx="2082256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工业使用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6" name="图片 55" descr="2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39545" y="1889760"/>
            <a:ext cx="3630295" cy="426529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7" name="图片 56" descr="3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308735" y="2499360"/>
            <a:ext cx="3654425" cy="39827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8" name="图片 57" descr="4.png"/>
          <p:cNvPicPr>
            <a:picLocks noChangeAspect="1"/>
          </p:cNvPicPr>
          <p:nvPr/>
        </p:nvPicPr>
        <p:blipFill>
          <a:blip r:embed="rId7" cstate="print"/>
          <a:srcRect b="7345"/>
          <a:stretch>
            <a:fillRect/>
          </a:stretch>
        </p:blipFill>
        <p:spPr>
          <a:xfrm>
            <a:off x="979805" y="3037205"/>
            <a:ext cx="3810000" cy="37376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9" name="矩形 58"/>
          <p:cNvSpPr/>
          <p:nvPr/>
        </p:nvSpPr>
        <p:spPr>
          <a:xfrm>
            <a:off x="1304063" y="3973830"/>
            <a:ext cx="1341965" cy="18626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cxnSp>
        <p:nvCxnSpPr>
          <p:cNvPr id="60" name="直接箭头连接符 59"/>
          <p:cNvCxnSpPr>
            <a:stCxn id="59" idx="3"/>
            <a:endCxn id="62" idx="0"/>
          </p:cNvCxnSpPr>
          <p:nvPr/>
        </p:nvCxnSpPr>
        <p:spPr>
          <a:xfrm>
            <a:off x="2646028" y="4066963"/>
            <a:ext cx="779145" cy="6527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1348726" y="4719743"/>
            <a:ext cx="4152899" cy="5016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+mn-ea"/>
              </a:rPr>
              <a:t>(</a:t>
            </a:r>
            <a:r>
              <a:rPr lang="en-US" altLang="zh-CN" sz="2135" dirty="0" smtClean="0">
                <a:latin typeface="+mn-ea"/>
              </a:rPr>
              <a:t>72)</a:t>
            </a:r>
            <a:r>
              <a:rPr lang="zh-CN" altLang="en-US" sz="2135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发明人 彭程 </a:t>
            </a:r>
            <a:r>
              <a:rPr lang="zh-CN" altLang="en-US" sz="2665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刘斯琦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5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杨帅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055689" y="932667"/>
            <a:ext cx="10080627" cy="137651"/>
            <a:chOff x="6618518" y="1126210"/>
            <a:chExt cx="10080625" cy="103239"/>
          </a:xfrm>
        </p:grpSpPr>
        <p:sp>
          <p:nvSpPr>
            <p:cNvPr id="7" name="矩形 6"/>
            <p:cNvSpPr/>
            <p:nvPr/>
          </p:nvSpPr>
          <p:spPr>
            <a:xfrm>
              <a:off x="6618518" y="1126210"/>
              <a:ext cx="1983307" cy="10323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cxnSp>
          <p:nvCxnSpPr>
            <p:cNvPr id="8" name="直接连接符 7"/>
            <p:cNvCxnSpPr/>
            <p:nvPr/>
          </p:nvCxnSpPr>
          <p:spPr>
            <a:xfrm flipV="1">
              <a:off x="8601825" y="1204049"/>
              <a:ext cx="8097318" cy="1"/>
            </a:xfrm>
            <a:prstGeom prst="line">
              <a:avLst/>
            </a:prstGeom>
            <a:ln w="2222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组合 53"/>
          <p:cNvGrpSpPr/>
          <p:nvPr/>
        </p:nvGrpSpPr>
        <p:grpSpPr>
          <a:xfrm>
            <a:off x="1055689" y="924412"/>
            <a:ext cx="10080627" cy="137651"/>
            <a:chOff x="6618518" y="1126210"/>
            <a:chExt cx="10080625" cy="103239"/>
          </a:xfrm>
        </p:grpSpPr>
        <p:sp>
          <p:nvSpPr>
            <p:cNvPr id="55" name="矩形 54"/>
            <p:cNvSpPr/>
            <p:nvPr/>
          </p:nvSpPr>
          <p:spPr>
            <a:xfrm>
              <a:off x="6618518" y="1126210"/>
              <a:ext cx="1983307" cy="10323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cxnSp>
          <p:nvCxnSpPr>
            <p:cNvPr id="56" name="直接连接符 55"/>
            <p:cNvCxnSpPr/>
            <p:nvPr/>
          </p:nvCxnSpPr>
          <p:spPr>
            <a:xfrm flipV="1">
              <a:off x="8601825" y="1204049"/>
              <a:ext cx="8097318" cy="1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文本框 5"/>
          <p:cNvSpPr txBox="1"/>
          <p:nvPr/>
        </p:nvSpPr>
        <p:spPr>
          <a:xfrm>
            <a:off x="924248" y="-19442"/>
            <a:ext cx="2223770" cy="920750"/>
          </a:xfrm>
          <a:prstGeom prst="rect">
            <a:avLst/>
          </a:prstGeom>
          <a:noFill/>
        </p:spPr>
        <p:txBody>
          <a:bodyPr wrap="none" lIns="121878" tIns="60941" rIns="121878" bIns="60941" rtlCol="0">
            <a:spAutoFit/>
          </a:bodyPr>
          <a:lstStyle/>
          <a:p>
            <a:r>
              <a:rPr lang="zh-CN" altLang="en-US" sz="5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在未来</a:t>
            </a:r>
            <a:endParaRPr lang="zh-CN" altLang="en-US" sz="5200" b="1" dirty="0">
              <a:solidFill>
                <a:schemeClr val="accent5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876816" y="3712316"/>
            <a:ext cx="3336861" cy="1644117"/>
            <a:chOff x="876811" y="3661520"/>
            <a:chExt cx="3336862" cy="1233087"/>
          </a:xfrm>
        </p:grpSpPr>
        <p:sp>
          <p:nvSpPr>
            <p:cNvPr id="59" name="文本框 25"/>
            <p:cNvSpPr txBox="1"/>
            <p:nvPr/>
          </p:nvSpPr>
          <p:spPr>
            <a:xfrm>
              <a:off x="978392" y="3661520"/>
              <a:ext cx="3230881" cy="3452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ln>
                    <a:solidFill>
                      <a:schemeClr val="accent1"/>
                    </a:solidFill>
                  </a:ln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阳极电流检测深入研究</a:t>
              </a:r>
              <a:endParaRPr lang="zh-CN" altLang="en-US" sz="2400" dirty="0">
                <a:ln>
                  <a:solidFill>
                    <a:schemeClr val="accent1"/>
                  </a:solidFill>
                </a:ln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876811" y="4456934"/>
              <a:ext cx="3336862" cy="4376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kern="1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预报更精准</a:t>
              </a:r>
              <a:endParaRPr lang="zh-CN" altLang="en-US" sz="32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1269940" y="4122999"/>
              <a:ext cx="2552301" cy="4571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4742465" y="3732632"/>
            <a:ext cx="3022683" cy="1623800"/>
            <a:chOff x="1085894" y="3676757"/>
            <a:chExt cx="3022683" cy="1217850"/>
          </a:xfrm>
        </p:grpSpPr>
        <p:sp>
          <p:nvSpPr>
            <p:cNvPr id="63" name="文本框 30"/>
            <p:cNvSpPr txBox="1"/>
            <p:nvPr/>
          </p:nvSpPr>
          <p:spPr>
            <a:xfrm>
              <a:off x="1087010" y="3676757"/>
              <a:ext cx="2926080" cy="3452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ln w="18415" cmpd="sng">
                    <a:solidFill>
                      <a:schemeClr val="accent1"/>
                    </a:solidFill>
                    <a:prstDash val="solid"/>
                  </a:ln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核心装备的深度研究</a:t>
              </a:r>
              <a:endParaRPr lang="zh-CN" altLang="en-US" sz="2400" dirty="0">
                <a:ln w="18415" cmpd="sng">
                  <a:solidFill>
                    <a:schemeClr val="accent1"/>
                  </a:solidFill>
                  <a:prstDash val="solid"/>
                </a:ln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矩形 63"/>
            <p:cNvSpPr/>
            <p:nvPr/>
          </p:nvSpPr>
          <p:spPr>
            <a:xfrm>
              <a:off x="1085894" y="4456933"/>
              <a:ext cx="3022683" cy="4376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kern="1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调控更直观</a:t>
              </a:r>
              <a:endParaRPr lang="zh-CN" altLang="en-US" sz="32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1269940" y="4122999"/>
              <a:ext cx="2552301" cy="4571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7946697" y="3745944"/>
            <a:ext cx="3573669" cy="1610497"/>
            <a:chOff x="789141" y="3686734"/>
            <a:chExt cx="3573667" cy="1207872"/>
          </a:xfrm>
        </p:grpSpPr>
        <p:sp>
          <p:nvSpPr>
            <p:cNvPr id="67" name="文本框 34"/>
            <p:cNvSpPr txBox="1"/>
            <p:nvPr/>
          </p:nvSpPr>
          <p:spPr>
            <a:xfrm>
              <a:off x="789141" y="3686734"/>
              <a:ext cx="3535678" cy="3452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ln w="18415" cmpd="sng">
                    <a:solidFill>
                      <a:schemeClr val="accent1"/>
                    </a:solidFill>
                    <a:prstDash val="solid"/>
                  </a:ln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大数据下电解槽控制系统</a:t>
              </a:r>
              <a:endParaRPr lang="zh-CN" altLang="en-US" sz="2400" dirty="0">
                <a:ln w="18415" cmpd="sng">
                  <a:solidFill>
                    <a:schemeClr val="accent1"/>
                  </a:solidFill>
                  <a:prstDash val="solid"/>
                </a:ln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792602" y="4456933"/>
              <a:ext cx="3570206" cy="4376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kern="1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分析更精确</a:t>
              </a:r>
              <a:endParaRPr lang="zh-CN" altLang="en-US" sz="32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69" name="矩形 68"/>
            <p:cNvSpPr/>
            <p:nvPr/>
          </p:nvSpPr>
          <p:spPr>
            <a:xfrm>
              <a:off x="1269940" y="4122999"/>
              <a:ext cx="2552301" cy="4571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70" name="圆角矩形 69"/>
          <p:cNvSpPr>
            <a:spLocks noChangeAspect="1"/>
          </p:cNvSpPr>
          <p:nvPr/>
        </p:nvSpPr>
        <p:spPr>
          <a:xfrm>
            <a:off x="8618975" y="1431276"/>
            <a:ext cx="2556000" cy="2010900"/>
          </a:xfrm>
          <a:prstGeom prst="roundRect">
            <a:avLst>
              <a:gd name="adj" fmla="val 8291"/>
            </a:avLst>
          </a:prstGeom>
          <a:blipFill dpi="0" rotWithShape="1">
            <a:blip r:embed="rId1" cstate="screen"/>
            <a:srcRect/>
            <a:stretch>
              <a:fillRect l="941" t="149"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78" tIns="60941" rIns="121878" bIns="60941" rtlCol="0" anchor="ctr"/>
          <a:lstStyle/>
          <a:p>
            <a:pPr algn="ctr"/>
            <a:endParaRPr lang="zh-CN" altLang="en-US" sz="2400"/>
          </a:p>
        </p:txBody>
      </p:sp>
      <p:pic>
        <p:nvPicPr>
          <p:cNvPr id="71" name="图片 7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808" y="1431276"/>
            <a:ext cx="2556000" cy="20109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noFill/>
            <a:miter lim="800000"/>
            <a:headEnd/>
            <a:tailEnd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2" name="Picture 2" descr="D:\2015591124301433820270751_331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557"/>
          <a:stretch>
            <a:fillRect/>
          </a:stretch>
        </p:blipFill>
        <p:spPr bwMode="auto">
          <a:xfrm>
            <a:off x="1193004" y="1416131"/>
            <a:ext cx="2706179" cy="2011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73" name="TextBox 72"/>
          <p:cNvSpPr txBox="1"/>
          <p:nvPr/>
        </p:nvSpPr>
        <p:spPr>
          <a:xfrm>
            <a:off x="1270000" y="5621692"/>
            <a:ext cx="9905153" cy="920750"/>
          </a:xfrm>
          <a:prstGeom prst="rect">
            <a:avLst/>
          </a:prstGeom>
          <a:noFill/>
        </p:spPr>
        <p:txBody>
          <a:bodyPr wrap="square" lIns="121878" tIns="60941" rIns="121878" bIns="60941" rtlCol="0">
            <a:spAutoFit/>
          </a:bodyPr>
          <a:lstStyle/>
          <a:p>
            <a:pPr algn="ctr"/>
            <a:r>
              <a:rPr lang="zh-CN" altLang="en-US" sz="4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实</a:t>
            </a:r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现铝电</a:t>
            </a:r>
            <a:r>
              <a:rPr lang="zh-CN" altLang="en-US" sz="4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解更加</a:t>
            </a:r>
            <a:r>
              <a:rPr lang="zh-CN" altLang="en-US" sz="52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绿</a:t>
            </a:r>
            <a:r>
              <a:rPr lang="zh-CN" altLang="en-US" sz="5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色化</a:t>
            </a:r>
            <a:r>
              <a:rPr lang="zh-CN" altLang="en-US" sz="4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5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自动化</a:t>
            </a:r>
            <a:endParaRPr lang="zh-CN" altLang="en-US" sz="52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矩形 69"/>
          <p:cNvSpPr/>
          <p:nvPr/>
        </p:nvSpPr>
        <p:spPr>
          <a:xfrm>
            <a:off x="287884" y="3126749"/>
            <a:ext cx="1598930" cy="530860"/>
          </a:xfrm>
          <a:prstGeom prst="rect">
            <a:avLst/>
          </a:prstGeom>
        </p:spPr>
        <p:txBody>
          <a:bodyPr wrap="none" lIns="121878" tIns="60941" rIns="121878" bIns="60941">
            <a:spAutoFit/>
          </a:bodyPr>
          <a:lstStyle/>
          <a:p>
            <a:pPr algn="ctr"/>
            <a:r>
              <a:rPr lang="zh-CN" altLang="en-US" sz="266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技术总监</a:t>
            </a:r>
            <a:endParaRPr lang="zh-CN" altLang="en-US" sz="2665" dirty="0"/>
          </a:p>
        </p:txBody>
      </p:sp>
      <p:sp>
        <p:nvSpPr>
          <p:cNvPr id="45" name="文本框 4"/>
          <p:cNvSpPr txBox="1"/>
          <p:nvPr/>
        </p:nvSpPr>
        <p:spPr>
          <a:xfrm>
            <a:off x="898188" y="-27211"/>
            <a:ext cx="2884170" cy="920750"/>
          </a:xfrm>
          <a:prstGeom prst="rect">
            <a:avLst/>
          </a:prstGeom>
          <a:noFill/>
        </p:spPr>
        <p:txBody>
          <a:bodyPr wrap="none" lIns="121878" tIns="60941" rIns="121878" bIns="60941" rtlCol="0">
            <a:spAutoFit/>
          </a:bodyPr>
          <a:lstStyle/>
          <a:p>
            <a:r>
              <a:rPr lang="zh-CN" altLang="en-US" sz="5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核心成员</a:t>
            </a:r>
            <a:endParaRPr lang="zh-CN" altLang="en-US" sz="5200" b="1" dirty="0">
              <a:solidFill>
                <a:schemeClr val="accent5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287884" y="3000235"/>
            <a:ext cx="1598930" cy="530860"/>
          </a:xfrm>
          <a:prstGeom prst="rect">
            <a:avLst/>
          </a:prstGeom>
        </p:spPr>
        <p:txBody>
          <a:bodyPr wrap="none" lIns="121878" tIns="60941" rIns="121878" bIns="60941">
            <a:spAutoFit/>
          </a:bodyPr>
          <a:lstStyle/>
          <a:p>
            <a:pPr algn="ctr"/>
            <a:r>
              <a:rPr lang="zh-CN" altLang="en-US" sz="266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技术总监</a:t>
            </a:r>
            <a:endParaRPr lang="zh-CN" altLang="en-US" sz="2665" dirty="0"/>
          </a:p>
        </p:txBody>
      </p:sp>
      <p:graphicFrame>
        <p:nvGraphicFramePr>
          <p:cNvPr id="47" name="表格 46"/>
          <p:cNvGraphicFramePr>
            <a:graphicFrameLocks noGrp="1"/>
          </p:cNvGraphicFramePr>
          <p:nvPr/>
        </p:nvGraphicFramePr>
        <p:xfrm>
          <a:off x="1108710" y="1320800"/>
          <a:ext cx="10020300" cy="54908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04235"/>
                <a:gridCol w="3442335"/>
                <a:gridCol w="3173730"/>
              </a:tblGrid>
              <a:tr h="2717800">
                <a:tc rowSpan="2">
                  <a:txBody>
                    <a:bodyPr/>
                    <a:lstStyle/>
                    <a:p>
                      <a:endParaRPr lang="zh-CN" altLang="en-US" sz="20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zh-CN" altLang="en-US" sz="20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zh-CN" altLang="en-US" sz="2000" dirty="0"/>
                    </a:p>
                  </a:txBody>
                  <a:tcPr marT="60960" marB="60960"/>
                </a:tc>
              </a:tr>
              <a:tr h="2773045">
                <a:tc vMerge="1">
                  <a:tcPr/>
                </a:tc>
                <a:tc>
                  <a:txBody>
                    <a:bodyPr/>
                    <a:lstStyle/>
                    <a:p>
                      <a:endParaRPr lang="zh-CN" altLang="en-US" sz="2000" dirty="0"/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zh-CN" altLang="en-US" sz="2000" dirty="0"/>
                    </a:p>
                  </a:txBody>
                  <a:tcPr marT="60960" marB="60960"/>
                </a:tc>
              </a:tr>
            </a:tbl>
          </a:graphicData>
        </a:graphic>
      </p:graphicFrame>
      <p:grpSp>
        <p:nvGrpSpPr>
          <p:cNvPr id="48" name="组合 47"/>
          <p:cNvGrpSpPr/>
          <p:nvPr/>
        </p:nvGrpSpPr>
        <p:grpSpPr>
          <a:xfrm>
            <a:off x="1249892" y="1792879"/>
            <a:ext cx="3119755" cy="4395470"/>
            <a:chOff x="2016611" y="3787584"/>
            <a:chExt cx="2874054" cy="3296599"/>
          </a:xfrm>
        </p:grpSpPr>
        <p:sp>
          <p:nvSpPr>
            <p:cNvPr id="49" name="圆角矩形 48"/>
            <p:cNvSpPr/>
            <p:nvPr/>
          </p:nvSpPr>
          <p:spPr>
            <a:xfrm>
              <a:off x="2016611" y="4740559"/>
              <a:ext cx="2874054" cy="2343624"/>
            </a:xfrm>
            <a:prstGeom prst="roundRect">
              <a:avLst>
                <a:gd name="adj" fmla="val 1417"/>
              </a:avLst>
            </a:prstGeom>
            <a:solidFill>
              <a:srgbClr val="4C6D87"/>
            </a:solidFill>
            <a:ln>
              <a:noFill/>
            </a:ln>
            <a:effectLst>
              <a:outerShdw blurRad="698500" dist="254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266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pic>
          <p:nvPicPr>
            <p:cNvPr id="50" name="图片 49"/>
            <p:cNvPicPr preferRelativeResize="0"/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153" b="17978"/>
            <a:stretch>
              <a:fillRect/>
            </a:stretch>
          </p:blipFill>
          <p:spPr>
            <a:xfrm>
              <a:off x="2685059" y="3787584"/>
              <a:ext cx="1547689" cy="1259999"/>
            </a:xfrm>
            <a:prstGeom prst="ellipse">
              <a:avLst/>
            </a:prstGeom>
            <a:ln w="63500" cap="rnd">
              <a:solidFill>
                <a:schemeClr val="bg1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51" name="文本框 11"/>
            <p:cNvSpPr txBox="1"/>
            <p:nvPr/>
          </p:nvSpPr>
          <p:spPr>
            <a:xfrm>
              <a:off x="2017391" y="5047423"/>
              <a:ext cx="2872689" cy="345281"/>
            </a:xfrm>
            <a:prstGeom prst="rect">
              <a:avLst/>
            </a:prstGeom>
            <a:solidFill>
              <a:srgbClr val="00B0F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刘斯琪</a:t>
              </a:r>
              <a:r>
                <a:rPr lang="en-US" altLang="zh-CN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项目负责人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8134138" y="1307718"/>
            <a:ext cx="2850515" cy="2698115"/>
            <a:chOff x="-125274" y="713222"/>
            <a:chExt cx="2850516" cy="2237486"/>
          </a:xfrm>
        </p:grpSpPr>
        <p:sp>
          <p:nvSpPr>
            <p:cNvPr id="53" name="圆角矩形 52"/>
            <p:cNvSpPr/>
            <p:nvPr/>
          </p:nvSpPr>
          <p:spPr>
            <a:xfrm>
              <a:off x="-125274" y="1632124"/>
              <a:ext cx="2840991" cy="1318584"/>
            </a:xfrm>
            <a:prstGeom prst="roundRect">
              <a:avLst>
                <a:gd name="adj" fmla="val 1417"/>
              </a:avLst>
            </a:prstGeom>
            <a:solidFill>
              <a:srgbClr val="4C6D87"/>
            </a:solidFill>
            <a:ln>
              <a:noFill/>
            </a:ln>
            <a:effectLst>
              <a:outerShdw sx="1000" sy="1000" algn="t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 b="1" dirty="0">
                <a:noFill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endParaRPr lang="en-US" altLang="zh-CN" sz="186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endParaRPr lang="zh-CN" altLang="en-US" sz="186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endParaRPr lang="en-US" altLang="zh-CN" sz="266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54" name="图片 53"/>
            <p:cNvPicPr preferRelativeResize="0"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5197"/>
            <a:stretch>
              <a:fillRect/>
            </a:stretch>
          </p:blipFill>
          <p:spPr>
            <a:xfrm>
              <a:off x="654443" y="713222"/>
              <a:ext cx="1260000" cy="1044890"/>
            </a:xfrm>
            <a:prstGeom prst="ellipse">
              <a:avLst/>
            </a:prstGeom>
            <a:ln w="63500" cap="rnd">
              <a:solidFill>
                <a:schemeClr val="bg1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55" name="文本框 2"/>
            <p:cNvSpPr txBox="1"/>
            <p:nvPr/>
          </p:nvSpPr>
          <p:spPr>
            <a:xfrm>
              <a:off x="-107494" y="1810639"/>
              <a:ext cx="2832736" cy="381779"/>
            </a:xfrm>
            <a:prstGeom prst="rect">
              <a:avLst/>
            </a:prstGeom>
            <a:solidFill>
              <a:srgbClr val="00B0F0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代时辉</a:t>
              </a:r>
              <a:r>
                <a:rPr lang="en-US" altLang="zh-CN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技</a:t>
              </a:r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术副总监</a:t>
              </a:r>
              <a:endPara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4816475" y="1363978"/>
            <a:ext cx="2901315" cy="2673989"/>
            <a:chOff x="7473315" y="815198"/>
            <a:chExt cx="3703879" cy="2347081"/>
          </a:xfrm>
        </p:grpSpPr>
        <p:sp>
          <p:nvSpPr>
            <p:cNvPr id="57" name="圆角矩形 56"/>
            <p:cNvSpPr/>
            <p:nvPr/>
          </p:nvSpPr>
          <p:spPr>
            <a:xfrm>
              <a:off x="7473315" y="1738759"/>
              <a:ext cx="3703879" cy="1407912"/>
            </a:xfrm>
            <a:prstGeom prst="roundRect">
              <a:avLst>
                <a:gd name="adj" fmla="val 1417"/>
              </a:avLst>
            </a:prstGeom>
            <a:solidFill>
              <a:srgbClr val="4C6D87"/>
            </a:solidFill>
            <a:ln>
              <a:noFill/>
            </a:ln>
            <a:effectLst>
              <a:outerShdw blurRad="698500" dist="254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endParaRPr lang="zh-CN" altLang="en-US" sz="186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endParaRPr lang="zh-CN" altLang="en-US" sz="186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endParaRPr lang="zh-CN" altLang="en-US" sz="186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58" name="图片占位符 6" descr="C:\Users\ASUS\Desktop\互联网\图片2.png图片2"/>
            <p:cNvPicPr/>
            <p:nvPr/>
          </p:nvPicPr>
          <p:blipFill>
            <a:blip r:embed="rId3" cstate="print"/>
            <a:srcRect l="1084" t="5304" r="-1084" b="23298"/>
            <a:stretch>
              <a:fillRect/>
            </a:stretch>
          </p:blipFill>
          <p:spPr>
            <a:xfrm>
              <a:off x="8440419" y="815198"/>
              <a:ext cx="1608542" cy="1105959"/>
            </a:xfrm>
            <a:prstGeom prst="ellipse">
              <a:avLst/>
            </a:prstGeom>
          </p:spPr>
        </p:pic>
        <p:sp>
          <p:nvSpPr>
            <p:cNvPr id="59" name="文本框 8"/>
            <p:cNvSpPr txBox="1"/>
            <p:nvPr/>
          </p:nvSpPr>
          <p:spPr>
            <a:xfrm>
              <a:off x="7491149" y="1950004"/>
              <a:ext cx="3686045" cy="404092"/>
            </a:xfrm>
            <a:prstGeom prst="rect">
              <a:avLst/>
            </a:prstGeom>
            <a:solidFill>
              <a:srgbClr val="00B0F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钱明珊</a:t>
              </a:r>
              <a:r>
                <a:rPr lang="en-US" altLang="zh-CN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技术总监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7896472" y="2433799"/>
              <a:ext cx="2948349" cy="728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发明协会技术部副部长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4817110" y="4062725"/>
            <a:ext cx="2901950" cy="2660330"/>
            <a:chOff x="2181497" y="1496999"/>
            <a:chExt cx="2960907" cy="2007031"/>
          </a:xfrm>
        </p:grpSpPr>
        <p:sp>
          <p:nvSpPr>
            <p:cNvPr id="62" name="圆角矩形 61"/>
            <p:cNvSpPr/>
            <p:nvPr/>
          </p:nvSpPr>
          <p:spPr>
            <a:xfrm>
              <a:off x="2181497" y="2168648"/>
              <a:ext cx="2933695" cy="1323171"/>
            </a:xfrm>
            <a:prstGeom prst="roundRect">
              <a:avLst>
                <a:gd name="adj" fmla="val 1417"/>
              </a:avLst>
            </a:prstGeom>
            <a:solidFill>
              <a:srgbClr val="4C6D87"/>
            </a:solidFill>
            <a:ln>
              <a:noFill/>
            </a:ln>
            <a:effectLst>
              <a:outerShdw blurRad="698500" dist="254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endParaRPr lang="zh-CN" altLang="en-US" sz="1865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63" name="图片占位符 6" descr="C:\Users\ASUS\Desktop\互联网\图片3.png图片3"/>
            <p:cNvPicPr/>
            <p:nvPr/>
          </p:nvPicPr>
          <p:blipFill>
            <a:blip r:embed="rId4" cstate="print"/>
            <a:srcRect l="-1038" t="5430" r="1038" b="25661"/>
            <a:stretch>
              <a:fillRect/>
            </a:stretch>
          </p:blipFill>
          <p:spPr>
            <a:xfrm>
              <a:off x="3055026" y="1496999"/>
              <a:ext cx="1285599" cy="950581"/>
            </a:xfrm>
            <a:prstGeom prst="ellipse">
              <a:avLst/>
            </a:prstGeom>
          </p:spPr>
        </p:pic>
        <p:sp>
          <p:nvSpPr>
            <p:cNvPr id="64" name="文本框 5"/>
            <p:cNvSpPr txBox="1"/>
            <p:nvPr/>
          </p:nvSpPr>
          <p:spPr>
            <a:xfrm>
              <a:off x="2181497" y="2404185"/>
              <a:ext cx="2960907" cy="378460"/>
            </a:xfrm>
            <a:prstGeom prst="rect">
              <a:avLst/>
            </a:prstGeom>
            <a:solidFill>
              <a:srgbClr val="00B0F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665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舒娜</a:t>
              </a:r>
              <a:r>
                <a:rPr lang="en-US" altLang="zh-CN" sz="2665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2665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市场营销</a:t>
              </a:r>
              <a:endParaRPr lang="zh-CN" altLang="en-US" sz="2665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2445658" y="2877895"/>
              <a:ext cx="2319866" cy="6261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校级市场营销比赛一等奖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8119497" y="4068789"/>
            <a:ext cx="2884170" cy="2653697"/>
            <a:chOff x="10542" y="7106"/>
            <a:chExt cx="3406" cy="3135"/>
          </a:xfrm>
        </p:grpSpPr>
        <p:grpSp>
          <p:nvGrpSpPr>
            <p:cNvPr id="67" name="组合 66"/>
            <p:cNvGrpSpPr/>
            <p:nvPr/>
          </p:nvGrpSpPr>
          <p:grpSpPr>
            <a:xfrm>
              <a:off x="10542" y="8151"/>
              <a:ext cx="3406" cy="2090"/>
              <a:chOff x="5193266" y="2838220"/>
              <a:chExt cx="2884135" cy="1327214"/>
            </a:xfrm>
          </p:grpSpPr>
          <p:sp>
            <p:nvSpPr>
              <p:cNvPr id="71" name="圆角矩形 70"/>
              <p:cNvSpPr/>
              <p:nvPr/>
            </p:nvSpPr>
            <p:spPr>
              <a:xfrm>
                <a:off x="5193266" y="2838220"/>
                <a:ext cx="2884135" cy="1315538"/>
              </a:xfrm>
              <a:prstGeom prst="roundRect">
                <a:avLst>
                  <a:gd name="adj" fmla="val 1417"/>
                </a:avLst>
              </a:prstGeom>
              <a:solidFill>
                <a:srgbClr val="4C6D87"/>
              </a:solidFill>
              <a:ln>
                <a:noFill/>
              </a:ln>
              <a:effectLst>
                <a:outerShdw blurRad="698500" dist="2540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/>
                <a:endParaRPr lang="zh-CN" altLang="en-US" sz="1865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/>
                <a:endParaRPr lang="zh-CN" altLang="en-US" sz="1865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/>
                <a:endParaRPr lang="zh-CN" altLang="en-US" sz="1865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5555848" y="3542911"/>
                <a:ext cx="2393527" cy="622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模拟竞标大赛校级优秀奖</a:t>
                </a:r>
                <a:endPara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pic>
          <p:nvPicPr>
            <p:cNvPr id="68" name="图片 67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26" y="7106"/>
              <a:ext cx="1488" cy="1488"/>
            </a:xfrm>
            <a:prstGeom prst="ellipse">
              <a:avLst/>
            </a:prstGeom>
            <a:ln w="63500" cap="rnd">
              <a:solidFill>
                <a:schemeClr val="bg1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69" name="文本框 9"/>
            <p:cNvSpPr txBox="1"/>
            <p:nvPr/>
          </p:nvSpPr>
          <p:spPr>
            <a:xfrm>
              <a:off x="10543" y="8519"/>
              <a:ext cx="3405" cy="627"/>
            </a:xfrm>
            <a:prstGeom prst="rect">
              <a:avLst/>
            </a:prstGeom>
            <a:solidFill>
              <a:srgbClr val="00B0F0"/>
            </a:solidFill>
          </p:spPr>
          <p:txBody>
            <a:bodyPr wrap="square" lIns="121878" tIns="60941" rIns="121878" bIns="60941" rtlCol="0">
              <a:spAutoFit/>
            </a:bodyPr>
            <a:lstStyle/>
            <a:p>
              <a:pPr algn="ctr"/>
              <a:r>
                <a:rPr lang="zh-CN" altLang="en-US" sz="2665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张静</a:t>
              </a:r>
              <a:r>
                <a:rPr lang="en-US" altLang="zh-CN" sz="2665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2665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财务总监</a:t>
              </a:r>
              <a:endParaRPr lang="zh-CN" altLang="en-US" sz="2665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1381760" y="4151630"/>
            <a:ext cx="3046095" cy="1967230"/>
          </a:xfrm>
          <a:prstGeom prst="rect">
            <a:avLst/>
          </a:prstGeom>
          <a:noFill/>
        </p:spPr>
        <p:txBody>
          <a:bodyPr wrap="square" lIns="121878" tIns="60941" rIns="121878" bIns="60941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获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年全国机器人大赛越野寻线三等奖，全国大学生冶金科技竞赛三等奖，发明专利一项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TextBox 87"/>
          <p:cNvSpPr txBox="1"/>
          <p:nvPr/>
        </p:nvSpPr>
        <p:spPr>
          <a:xfrm>
            <a:off x="8392160" y="3149874"/>
            <a:ext cx="256794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申请专利6项发明专利一项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055689" y="932667"/>
            <a:ext cx="10080627" cy="137651"/>
            <a:chOff x="6618518" y="1126210"/>
            <a:chExt cx="10080625" cy="103239"/>
          </a:xfrm>
        </p:grpSpPr>
        <p:sp>
          <p:nvSpPr>
            <p:cNvPr id="7" name="矩形 6"/>
            <p:cNvSpPr/>
            <p:nvPr/>
          </p:nvSpPr>
          <p:spPr>
            <a:xfrm>
              <a:off x="6618518" y="1126210"/>
              <a:ext cx="1983307" cy="10323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cxnSp>
          <p:nvCxnSpPr>
            <p:cNvPr id="8" name="直接连接符 7"/>
            <p:cNvCxnSpPr/>
            <p:nvPr/>
          </p:nvCxnSpPr>
          <p:spPr>
            <a:xfrm flipV="1">
              <a:off x="8601825" y="1204049"/>
              <a:ext cx="8097318" cy="1"/>
            </a:xfrm>
            <a:prstGeom prst="line">
              <a:avLst/>
            </a:prstGeom>
            <a:ln w="2222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055689" y="1008232"/>
            <a:ext cx="10080627" cy="137651"/>
            <a:chOff x="6618518" y="1126210"/>
            <a:chExt cx="10080625" cy="103239"/>
          </a:xfrm>
        </p:grpSpPr>
        <p:sp>
          <p:nvSpPr>
            <p:cNvPr id="4" name="矩形 3"/>
            <p:cNvSpPr/>
            <p:nvPr/>
          </p:nvSpPr>
          <p:spPr>
            <a:xfrm>
              <a:off x="6618518" y="1126210"/>
              <a:ext cx="1983307" cy="10323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 sz="2400">
                <a:solidFill>
                  <a:prstClr val="white"/>
                </a:solidFill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 flipV="1">
              <a:off x="8601825" y="1204049"/>
              <a:ext cx="8097318" cy="1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文本框 4"/>
          <p:cNvSpPr txBox="1"/>
          <p:nvPr/>
        </p:nvSpPr>
        <p:spPr>
          <a:xfrm>
            <a:off x="924251" y="100877"/>
            <a:ext cx="2884170" cy="920750"/>
          </a:xfrm>
          <a:prstGeom prst="rect">
            <a:avLst/>
          </a:prstGeom>
          <a:noFill/>
        </p:spPr>
        <p:txBody>
          <a:bodyPr wrap="none" lIns="121878" tIns="60941" rIns="121878" bIns="60941" rtlCol="0">
            <a:spAutoFit/>
          </a:bodyPr>
          <a:lstStyle/>
          <a:p>
            <a:pPr defTabSz="914400"/>
            <a:r>
              <a:rPr lang="zh-CN" altLang="en-US" sz="5200" b="1" dirty="0">
                <a:solidFill>
                  <a:srgbClr val="4472C4">
                    <a:lumMod val="75000"/>
                  </a:srgb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指导老师</a:t>
            </a:r>
            <a:endParaRPr lang="zh-CN" altLang="en-US" sz="5200" b="1" dirty="0">
              <a:solidFill>
                <a:srgbClr val="4472C4">
                  <a:lumMod val="75000"/>
                </a:srgb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1214755" y="1135380"/>
            <a:ext cx="2725420" cy="5419090"/>
          </a:xfrm>
          <a:prstGeom prst="line">
            <a:avLst/>
          </a:prstGeom>
          <a:noFill/>
          <a:ln w="38100" cap="flat" cmpd="sng" algn="ctr">
            <a:solidFill>
              <a:srgbClr val="073E87">
                <a:lumMod val="60000"/>
                <a:lumOff val="40000"/>
              </a:srgbClr>
            </a:solidFill>
            <a:prstDash val="sysDash"/>
          </a:ln>
          <a:effectLst/>
        </p:spPr>
      </p:cxnSp>
      <p:sp>
        <p:nvSpPr>
          <p:cNvPr id="12" name="文本框 10"/>
          <p:cNvSpPr txBox="1"/>
          <p:nvPr/>
        </p:nvSpPr>
        <p:spPr>
          <a:xfrm>
            <a:off x="3677879" y="2253823"/>
            <a:ext cx="1170940" cy="489585"/>
          </a:xfrm>
          <a:prstGeom prst="rect">
            <a:avLst/>
          </a:prstGeom>
          <a:noFill/>
        </p:spPr>
        <p:txBody>
          <a:bodyPr wrap="square" lIns="121878" tIns="60941" rIns="121878" bIns="60941" rtlCol="0">
            <a:spAutoFit/>
          </a:bodyPr>
          <a:lstStyle/>
          <a:p>
            <a:pPr defTabSz="914400"/>
            <a:endParaRPr lang="zh-CN" altLang="en-US" sz="2400">
              <a:solidFill>
                <a:prstClr val="black"/>
              </a:solidFill>
              <a:latin typeface="Arial" panose="020B0604020202020204"/>
              <a:ea typeface="黑体" panose="02010609060101010101" charset="-122"/>
            </a:endParaRPr>
          </a:p>
        </p:txBody>
      </p:sp>
      <p:pic>
        <p:nvPicPr>
          <p:cNvPr id="19" name="图片 8"/>
          <p:cNvPicPr>
            <a:picLocks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4215" y="4186555"/>
            <a:ext cx="1965960" cy="1896110"/>
          </a:xfrm>
          <a:prstGeom prst="ellipse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0" name="表格 19"/>
          <p:cNvGraphicFramePr>
            <a:graphicFrameLocks noGrp="1"/>
          </p:cNvGraphicFramePr>
          <p:nvPr/>
        </p:nvGraphicFramePr>
        <p:xfrm>
          <a:off x="4414617" y="4186555"/>
          <a:ext cx="6502400" cy="2367915"/>
        </p:xfrm>
        <a:graphic>
          <a:graphicData uri="http://schemas.openxmlformats.org/drawingml/2006/table">
            <a:tbl>
              <a:tblPr/>
              <a:tblGrid>
                <a:gridCol w="6502400"/>
              </a:tblGrid>
              <a:tr h="23679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indent="35560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2400" dirty="0" smtClean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王涛：</a:t>
                      </a:r>
                      <a:r>
                        <a:rPr lang="zh-CN" sz="2400" dirty="0" smtClean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高级</a:t>
                      </a:r>
                      <a:r>
                        <a:rPr lang="zh-CN" sz="2400" dirty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创新创业导师</a:t>
                      </a:r>
                      <a:r>
                        <a:rPr lang="zh-CN" sz="24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第四届互联网</a:t>
                      </a:r>
                      <a:r>
                        <a:rPr lang="en-US" sz="2400" dirty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+</a:t>
                      </a:r>
                      <a:r>
                        <a:rPr lang="zh-CN" sz="2400" dirty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创新创业大赛市级优秀指导教师</a:t>
                      </a:r>
                      <a:r>
                        <a:rPr lang="zh-CN" sz="2400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，指</a:t>
                      </a:r>
                      <a:r>
                        <a:rPr lang="zh-CN" sz="24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导学生在各类学科竞赛中获国家级特别奖</a:t>
                      </a:r>
                      <a:r>
                        <a:rPr lang="en-US" sz="24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r>
                        <a:rPr lang="zh-CN" sz="24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项，一等奖</a:t>
                      </a:r>
                      <a:r>
                        <a:rPr lang="en-US" sz="24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</a:t>
                      </a:r>
                      <a:r>
                        <a:rPr lang="zh-CN" sz="24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项，二等奖</a:t>
                      </a:r>
                      <a:r>
                        <a:rPr lang="en-US" sz="24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10</a:t>
                      </a:r>
                      <a:r>
                        <a:rPr lang="zh-CN" sz="24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项</a:t>
                      </a:r>
                      <a:r>
                        <a:rPr lang="zh-CN" sz="2400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，</a:t>
                      </a:r>
                      <a:r>
                        <a:rPr lang="zh-CN" sz="2400" dirty="0" smtClean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获</a:t>
                      </a:r>
                      <a:r>
                        <a:rPr lang="zh-CN" sz="2400" dirty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发明专利</a:t>
                      </a:r>
                      <a:r>
                        <a:rPr lang="en-US" sz="2400" dirty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</a:t>
                      </a:r>
                      <a:r>
                        <a:rPr lang="zh-CN" sz="2400" dirty="0" smtClean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项</a:t>
                      </a:r>
                      <a:r>
                        <a:rPr lang="zh-CN" altLang="en-US" sz="2400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。</a:t>
                      </a:r>
                      <a:endParaRPr lang="zh-CN" sz="1335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/>
                      </a:endParaRPr>
                    </a:p>
                  </a:txBody>
                  <a:tcPr marL="114300" marR="11430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6F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" name="表格 20"/>
          <p:cNvGraphicFramePr>
            <a:graphicFrameLocks noGrp="1"/>
          </p:cNvGraphicFramePr>
          <p:nvPr/>
        </p:nvGraphicFramePr>
        <p:xfrm>
          <a:off x="3406140" y="1352550"/>
          <a:ext cx="8001000" cy="2194560"/>
        </p:xfrm>
        <a:graphic>
          <a:graphicData uri="http://schemas.openxmlformats.org/drawingml/2006/table">
            <a:tbl>
              <a:tblPr/>
              <a:tblGrid>
                <a:gridCol w="8001000"/>
              </a:tblGrid>
              <a:tr h="21945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indent="355600"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zh-CN" altLang="en-US" sz="2400" kern="1200" dirty="0" smtClean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杨帅：</a:t>
                      </a:r>
                      <a:r>
                        <a:rPr lang="zh-CN" sz="2400" kern="1200" dirty="0" smtClean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完</a:t>
                      </a:r>
                      <a:r>
                        <a:rPr lang="zh-CN" sz="2400" kern="1200" dirty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成国家自然科学基</a:t>
                      </a:r>
                      <a:r>
                        <a:rPr lang="zh-CN" sz="2400" kern="1200" dirty="0" smtClean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金项</a:t>
                      </a:r>
                      <a:r>
                        <a:rPr lang="zh-CN" sz="2400" kern="1200" dirty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目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2</a:t>
                      </a:r>
                      <a:r>
                        <a:rPr lang="zh-CN" sz="2400" kern="1200" dirty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项，青年项目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1</a:t>
                      </a:r>
                      <a:r>
                        <a:rPr lang="zh-CN" sz="2400" kern="1200" dirty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项，主持重庆市自然科学基金项目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1</a:t>
                      </a:r>
                      <a:r>
                        <a:rPr lang="zh-CN" sz="2400" kern="1200" dirty="0" smtClean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项，</a:t>
                      </a:r>
                      <a:r>
                        <a:rPr lang="zh-CN" sz="2400" kern="1200" dirty="0" smtClean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在</a:t>
                      </a:r>
                      <a:r>
                        <a:rPr lang="en-US" sz="2400" kern="1200" dirty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JOM</a:t>
                      </a:r>
                      <a:r>
                        <a:rPr lang="zh-CN" sz="2400" kern="1200" dirty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、</a:t>
                      </a:r>
                      <a:r>
                        <a:rPr lang="en-US" sz="2400" kern="1200" dirty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Materials Letters</a:t>
                      </a:r>
                      <a:r>
                        <a:rPr lang="zh-CN" sz="2400" kern="1200" dirty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等期刊发表研究论文</a:t>
                      </a:r>
                      <a:r>
                        <a:rPr lang="en-US" sz="2400" kern="1200" dirty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11</a:t>
                      </a:r>
                      <a:r>
                        <a:rPr lang="zh-CN" sz="2400" kern="1200" dirty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篇</a:t>
                      </a:r>
                      <a:r>
                        <a:rPr lang="zh-CN" sz="2400" kern="1200" dirty="0" smtClean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，发</a:t>
                      </a:r>
                      <a:r>
                        <a:rPr lang="zh-CN" sz="2400" kern="1200" dirty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明专利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8</a:t>
                      </a:r>
                      <a:r>
                        <a:rPr lang="zh-CN" sz="2400" kern="1200" dirty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项。先后获教育部硕士研究生国家奖、博士研究生国家</a:t>
                      </a:r>
                      <a:r>
                        <a:rPr lang="zh-CN" sz="2400" kern="1200" dirty="0" smtClean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奖</a:t>
                      </a:r>
                      <a:r>
                        <a:rPr lang="zh-CN" altLang="en-US" sz="2400" kern="1200" dirty="0" smtClean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。</a:t>
                      </a:r>
                      <a:endParaRPr lang="zh-CN" sz="2400" kern="1200" dirty="0">
                        <a:solidFill>
                          <a:schemeClr val="dk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78" marR="68578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B6F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22" name="图片 2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090" y="1482090"/>
            <a:ext cx="2127885" cy="2019300"/>
          </a:xfrm>
          <a:prstGeom prst="ellipse">
            <a:avLst/>
          </a:prstGeom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55689" y="987277"/>
            <a:ext cx="10080627" cy="137651"/>
            <a:chOff x="6618518" y="1126210"/>
            <a:chExt cx="10080625" cy="103239"/>
          </a:xfrm>
        </p:grpSpPr>
        <p:sp>
          <p:nvSpPr>
            <p:cNvPr id="3" name="矩形 2"/>
            <p:cNvSpPr/>
            <p:nvPr/>
          </p:nvSpPr>
          <p:spPr>
            <a:xfrm>
              <a:off x="6618518" y="1126210"/>
              <a:ext cx="1983307" cy="10323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cxnSp>
          <p:nvCxnSpPr>
            <p:cNvPr id="4" name="直接连接符 3"/>
            <p:cNvCxnSpPr/>
            <p:nvPr/>
          </p:nvCxnSpPr>
          <p:spPr>
            <a:xfrm flipV="1">
              <a:off x="8601825" y="1204049"/>
              <a:ext cx="8097318" cy="1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/>
        </p:nvSpPr>
        <p:spPr>
          <a:xfrm>
            <a:off x="880436" y="12741"/>
            <a:ext cx="2884170" cy="920750"/>
          </a:xfrm>
          <a:prstGeom prst="rect">
            <a:avLst/>
          </a:prstGeom>
          <a:noFill/>
        </p:spPr>
        <p:txBody>
          <a:bodyPr wrap="none" lIns="121878" tIns="60941" rIns="121878" bIns="60941" rtlCol="0">
            <a:spAutoFit/>
          </a:bodyPr>
          <a:lstStyle/>
          <a:p>
            <a:r>
              <a:rPr lang="zh-CN" altLang="en-US" sz="5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行业顾问</a:t>
            </a:r>
            <a:endParaRPr lang="zh-CN" altLang="en-US" sz="5200" b="1" dirty="0">
              <a:solidFill>
                <a:schemeClr val="accent5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005" y="1125220"/>
            <a:ext cx="3619500" cy="564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313" y="1294941"/>
            <a:ext cx="2400000" cy="24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3306233" y="2813935"/>
          <a:ext cx="7666355" cy="2933700"/>
        </p:xfrm>
        <a:graphic>
          <a:graphicData uri="http://schemas.openxmlformats.org/drawingml/2006/table">
            <a:tbl>
              <a:tblPr/>
              <a:tblGrid>
                <a:gridCol w="7666355"/>
              </a:tblGrid>
              <a:tr h="29337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indent="355600"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zh-CN" altLang="en-US" sz="2135" kern="1200" dirty="0" smtClean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邹忠：中南大学冶金科学与工程学院副教授。主要研究方向</a:t>
                      </a:r>
                      <a:r>
                        <a:rPr lang="zh-CN" altLang="en-US" sz="2135" kern="1200" dirty="0" smtClean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智能控制、工控监控软件开发、冶金大数据与数据挖掘、材料计算</a:t>
                      </a:r>
                      <a:r>
                        <a:rPr lang="zh-CN" altLang="en-US" sz="2135" kern="1200" dirty="0" smtClean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等，获得国家自然科学基金项目</a:t>
                      </a:r>
                      <a:r>
                        <a:rPr lang="en-US" altLang="zh-CN" sz="2135" kern="1200" dirty="0" smtClean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1</a:t>
                      </a:r>
                      <a:r>
                        <a:rPr lang="zh-CN" altLang="en-US" sz="2135" kern="1200" dirty="0" smtClean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项（项目负责人），主持或作为主要成员参与完成国家级科研项目</a:t>
                      </a:r>
                      <a:r>
                        <a:rPr lang="en-US" altLang="zh-CN" sz="2135" kern="1200" dirty="0" smtClean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5</a:t>
                      </a:r>
                      <a:r>
                        <a:rPr lang="zh-CN" altLang="en-US" sz="2135" kern="1200" dirty="0" smtClean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项，省部级及横向课题多项，取得部级鉴定成果</a:t>
                      </a:r>
                      <a:r>
                        <a:rPr lang="en-US" altLang="zh-CN" sz="2135" kern="1200" dirty="0" smtClean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2</a:t>
                      </a:r>
                      <a:r>
                        <a:rPr lang="zh-CN" altLang="en-US" sz="2135" kern="1200" dirty="0" smtClean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项，获得省部级以上科技进步二等奖</a:t>
                      </a:r>
                      <a:r>
                        <a:rPr lang="en-US" altLang="zh-CN" sz="2135" kern="1200" dirty="0" smtClean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3</a:t>
                      </a:r>
                      <a:r>
                        <a:rPr lang="zh-CN" altLang="en-US" sz="2135" kern="1200" dirty="0" smtClean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项。申报专利</a:t>
                      </a:r>
                      <a:r>
                        <a:rPr lang="en-US" altLang="zh-CN" sz="2135" kern="1200" dirty="0" smtClean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8</a:t>
                      </a:r>
                      <a:r>
                        <a:rPr lang="zh-CN" altLang="en-US" sz="2135" kern="1200" dirty="0" smtClean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项，发表学术论文</a:t>
                      </a:r>
                      <a:r>
                        <a:rPr lang="en-US" altLang="zh-CN" sz="2135" kern="1200" dirty="0" smtClean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50</a:t>
                      </a:r>
                      <a:r>
                        <a:rPr lang="zh-CN" altLang="en-US" sz="2135" kern="1200" dirty="0" smtClean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余篇。</a:t>
                      </a:r>
                      <a:endParaRPr lang="zh-CN" altLang="en-US" sz="2135" kern="1200" dirty="0" smtClean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78" marR="68578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/>
          <p:nvPr/>
        </p:nvGraphicFramePr>
        <p:xfrm>
          <a:off x="2072005" y="3622358"/>
          <a:ext cx="5869940" cy="28505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" r:id="rId1" imgW="4965065" imgH="2414905" progId="Excel.Chart.8">
                  <p:embed/>
                </p:oleObj>
              </mc:Choice>
              <mc:Fallback>
                <p:oleObj name="" r:id="rId1" imgW="4965065" imgH="2414905" progId="Excel.Chart.8">
                  <p:embed/>
                  <p:pic>
                    <p:nvPicPr>
                      <p:cNvPr id="0" name="图片 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072005" y="3622358"/>
                        <a:ext cx="5869940" cy="285051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2072131" y="1393705"/>
          <a:ext cx="7749540" cy="2072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83180"/>
                <a:gridCol w="2583180"/>
                <a:gridCol w="2583180"/>
              </a:tblGrid>
              <a:tr h="265195">
                <a:tc gridSpan="3">
                  <a:txBody>
                    <a:bodyPr/>
                    <a:lstStyle/>
                    <a:p>
                      <a:pPr algn="ctr"/>
                      <a:r>
                        <a:rPr lang="zh-CN" altLang="en-US" sz="3200" b="1" dirty="0" smtClean="0"/>
                        <a:t>铝电解项目两年内财务预测</a:t>
                      </a:r>
                      <a:endParaRPr lang="zh-CN" altLang="en-US" sz="3200" b="1" dirty="0"/>
                    </a:p>
                  </a:txBody>
                  <a:tcPr marL="121920" marR="121920" marT="60960" marB="60960"/>
                </a:tc>
                <a:tc hMerge="1">
                  <a:tcPr/>
                </a:tc>
                <a:tc hMerge="1">
                  <a:tcPr/>
                </a:tc>
              </a:tr>
              <a:tr h="265195">
                <a:tc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/>
                        <a:t>2019</a:t>
                      </a:r>
                      <a:endParaRPr lang="zh-CN" alt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/>
                        <a:t>2020</a:t>
                      </a:r>
                      <a:endParaRPr lang="zh-CN" altLang="en-US" sz="2400" dirty="0"/>
                    </a:p>
                  </a:txBody>
                  <a:tcPr marL="121920" marR="121920" marT="60960" marB="60960"/>
                </a:tc>
              </a:tr>
              <a:tr h="26519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/>
                        <a:t>总收入</a:t>
                      </a:r>
                      <a:endParaRPr lang="zh-CN" alt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/>
                        <a:t>169.45</a:t>
                      </a:r>
                      <a:endParaRPr lang="zh-CN" alt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/>
                        <a:t>296.95</a:t>
                      </a:r>
                      <a:endParaRPr lang="zh-CN" altLang="en-US" sz="2400" dirty="0"/>
                    </a:p>
                  </a:txBody>
                  <a:tcPr marL="121920" marR="121920" marT="60960" marB="60960"/>
                </a:tc>
              </a:tr>
              <a:tr h="26519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400" dirty="0" smtClean="0"/>
                        <a:t>总利润</a:t>
                      </a:r>
                      <a:endParaRPr lang="zh-CN" altLang="en-US" sz="2400" dirty="0" smtClean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/>
                        <a:t>49.45</a:t>
                      </a:r>
                      <a:endParaRPr lang="zh-CN" alt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/>
                        <a:t>176.9</a:t>
                      </a:r>
                      <a:endParaRPr lang="zh-CN" altLang="en-US" sz="2400" dirty="0"/>
                    </a:p>
                  </a:txBody>
                  <a:tcPr marL="121920" marR="121920" marT="60960" marB="60960"/>
                </a:tc>
              </a:tr>
            </a:tbl>
          </a:graphicData>
        </a:graphic>
      </p:graphicFrame>
      <p:grpSp>
        <p:nvGrpSpPr>
          <p:cNvPr id="4" name="组合 3"/>
          <p:cNvGrpSpPr/>
          <p:nvPr/>
        </p:nvGrpSpPr>
        <p:grpSpPr>
          <a:xfrm>
            <a:off x="1055689" y="901552"/>
            <a:ext cx="10080627" cy="137651"/>
            <a:chOff x="6618518" y="1126210"/>
            <a:chExt cx="10080625" cy="103239"/>
          </a:xfrm>
        </p:grpSpPr>
        <p:sp>
          <p:nvSpPr>
            <p:cNvPr id="5" name="矩形 4"/>
            <p:cNvSpPr/>
            <p:nvPr/>
          </p:nvSpPr>
          <p:spPr>
            <a:xfrm>
              <a:off x="6618518" y="1126210"/>
              <a:ext cx="1983307" cy="10323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cxnSp>
          <p:nvCxnSpPr>
            <p:cNvPr id="6" name="直接连接符 5"/>
            <p:cNvCxnSpPr/>
            <p:nvPr/>
          </p:nvCxnSpPr>
          <p:spPr>
            <a:xfrm flipV="1">
              <a:off x="8601825" y="1204049"/>
              <a:ext cx="8097318" cy="1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文本框 4"/>
          <p:cNvSpPr txBox="1"/>
          <p:nvPr/>
        </p:nvSpPr>
        <p:spPr>
          <a:xfrm>
            <a:off x="953461" y="-31074"/>
            <a:ext cx="2884170" cy="920750"/>
          </a:xfrm>
          <a:prstGeom prst="rect">
            <a:avLst/>
          </a:prstGeom>
          <a:noFill/>
        </p:spPr>
        <p:txBody>
          <a:bodyPr wrap="none" lIns="121878" tIns="60941" rIns="121878" bIns="60941" rtlCol="0">
            <a:spAutoFit/>
          </a:bodyPr>
          <a:lstStyle/>
          <a:p>
            <a:r>
              <a:rPr lang="zh-CN" altLang="en-US" sz="5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财务预测</a:t>
            </a:r>
            <a:endParaRPr lang="zh-CN" altLang="en-US" sz="5200" b="1" dirty="0" smtClean="0">
              <a:solidFill>
                <a:schemeClr val="accent5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335655" y="5137785"/>
            <a:ext cx="384810" cy="50927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槽控机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844300" y="4535465"/>
            <a:ext cx="347388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/>
              <a:t>备注：</a:t>
            </a:r>
            <a:endParaRPr lang="en-US" altLang="zh-CN" sz="2400" dirty="0" smtClean="0"/>
          </a:p>
          <a:p>
            <a:r>
              <a:rPr lang="en-US" altLang="zh-CN" sz="2400" dirty="0" smtClean="0"/>
              <a:t>2019</a:t>
            </a:r>
            <a:r>
              <a:rPr lang="zh-CN" altLang="en-US" sz="2400" dirty="0" smtClean="0"/>
              <a:t>年原铝</a:t>
            </a:r>
            <a:r>
              <a:rPr lang="en-US" altLang="zh-CN" sz="2400" dirty="0" smtClean="0"/>
              <a:t>43.5</a:t>
            </a:r>
            <a:r>
              <a:rPr lang="zh-CN" altLang="en-US" sz="2400" dirty="0" smtClean="0"/>
              <a:t>万元，槽控机</a:t>
            </a:r>
            <a:r>
              <a:rPr lang="en-US" altLang="zh-CN" sz="2400" dirty="0" smtClean="0"/>
              <a:t>126</a:t>
            </a:r>
            <a:r>
              <a:rPr lang="zh-CN" altLang="en-US" sz="2400" dirty="0" smtClean="0"/>
              <a:t>万元</a:t>
            </a:r>
            <a:endParaRPr lang="en-US" altLang="zh-CN" sz="2400" dirty="0" smtClean="0"/>
          </a:p>
          <a:p>
            <a:r>
              <a:rPr lang="en-US" altLang="zh-CN" sz="2400" dirty="0" smtClean="0"/>
              <a:t>2020</a:t>
            </a:r>
            <a:r>
              <a:rPr lang="zh-CN" altLang="en-US" sz="2400" dirty="0" smtClean="0"/>
              <a:t>年原铝</a:t>
            </a:r>
            <a:r>
              <a:rPr lang="en-US" altLang="zh-CN" sz="2400" dirty="0" smtClean="0"/>
              <a:t>86.9</a:t>
            </a:r>
            <a:r>
              <a:rPr lang="zh-CN" altLang="en-US" sz="2400" dirty="0" smtClean="0"/>
              <a:t>万元，槽控机</a:t>
            </a:r>
            <a:r>
              <a:rPr lang="en-US" altLang="zh-CN" sz="2400" dirty="0" smtClean="0"/>
              <a:t>210</a:t>
            </a:r>
            <a:r>
              <a:rPr lang="zh-CN" altLang="en-US" sz="2400" dirty="0" smtClean="0"/>
              <a:t>万元</a:t>
            </a:r>
            <a:endParaRPr lang="zh-CN" altLang="en-US" sz="2400" dirty="0"/>
          </a:p>
        </p:txBody>
      </p:sp>
      <p:sp>
        <p:nvSpPr>
          <p:cNvPr id="11" name="文本框 10"/>
          <p:cNvSpPr txBox="1"/>
          <p:nvPr/>
        </p:nvSpPr>
        <p:spPr>
          <a:xfrm>
            <a:off x="3364230" y="4881245"/>
            <a:ext cx="336550" cy="37147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原铝</a:t>
            </a:r>
            <a:endParaRPr lang="zh-CN" altLang="en-US" sz="1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18685" y="4704080"/>
            <a:ext cx="400050" cy="94297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4744085" y="4928870"/>
            <a:ext cx="336550" cy="5207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槽控机</a:t>
            </a:r>
            <a:endParaRPr lang="zh-CN" altLang="en-US" sz="1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734560" y="4337685"/>
            <a:ext cx="336550" cy="38163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原铝</a:t>
            </a:r>
            <a:endParaRPr lang="zh-CN" altLang="en-US" sz="1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20320" y="12700"/>
            <a:ext cx="12144375" cy="6862352"/>
            <a:chOff x="0" y="-1800"/>
            <a:chExt cx="19170" cy="12661"/>
          </a:xfrm>
        </p:grpSpPr>
        <p:sp>
          <p:nvSpPr>
            <p:cNvPr id="6" name="矩形 5"/>
            <p:cNvSpPr/>
            <p:nvPr/>
          </p:nvSpPr>
          <p:spPr>
            <a:xfrm>
              <a:off x="0" y="-1800"/>
              <a:ext cx="19170" cy="12661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0"/>
            </a:gra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121878" tIns="60941" rIns="121878" bIns="60941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0" y="-1800"/>
              <a:ext cx="9600" cy="1266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878" tIns="60941" rIns="121878" bIns="60941"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7" name="矩形 6"/>
            <p:cNvSpPr/>
            <p:nvPr/>
          </p:nvSpPr>
          <p:spPr>
            <a:xfrm>
              <a:off x="1985" y="331"/>
              <a:ext cx="15171" cy="4993"/>
            </a:xfrm>
            <a:prstGeom prst="rect">
              <a:avLst/>
            </a:prstGeom>
            <a:noFill/>
          </p:spPr>
          <p:txBody>
            <a:bodyPr wrap="square" lIns="121878" tIns="60941" rIns="121878" bIns="60941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zh-CN" altLang="en-US" sz="9465" b="1" dirty="0">
                  <a:ln w="18415" cmpd="sng">
                    <a:solidFill>
                      <a:schemeClr val="bg1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持续创新    监调并重</a:t>
              </a:r>
              <a:endParaRPr lang="zh-CN" altLang="en-US" sz="9465" b="1" dirty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927" y="6169"/>
              <a:ext cx="17633" cy="3416"/>
              <a:chOff x="932688" y="3795555"/>
              <a:chExt cx="10262506" cy="1626616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932688" y="4157659"/>
                <a:ext cx="9893808" cy="9455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6400" dirty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致力打造中国铝电解的</a:t>
                </a:r>
                <a:endParaRPr lang="zh-CN" altLang="en-US" sz="64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13314" name="Picture 2"/>
              <p:cNvPicPr>
                <a:picLocks noChangeAspect="1" noChangeArrowheads="1"/>
              </p:cNvPicPr>
              <p:nvPr/>
            </p:nvPicPr>
            <p:blipFill>
              <a:blip r:embed="rId1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40210" y="3795555"/>
                <a:ext cx="2854984" cy="16266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720" y="1356995"/>
            <a:ext cx="7875905" cy="8574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55689" y="905997"/>
            <a:ext cx="10080627" cy="137651"/>
            <a:chOff x="6618518" y="1126210"/>
            <a:chExt cx="10080625" cy="103239"/>
          </a:xfrm>
        </p:grpSpPr>
        <p:sp>
          <p:nvSpPr>
            <p:cNvPr id="3" name="矩形 2"/>
            <p:cNvSpPr/>
            <p:nvPr/>
          </p:nvSpPr>
          <p:spPr>
            <a:xfrm>
              <a:off x="6618518" y="1126210"/>
              <a:ext cx="1983307" cy="10323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cxnSp>
          <p:nvCxnSpPr>
            <p:cNvPr id="4" name="直接连接符 3"/>
            <p:cNvCxnSpPr/>
            <p:nvPr/>
          </p:nvCxnSpPr>
          <p:spPr>
            <a:xfrm flipV="1">
              <a:off x="8601825" y="1204049"/>
              <a:ext cx="8097318" cy="1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/>
        </p:nvSpPr>
        <p:spPr>
          <a:xfrm>
            <a:off x="880429" y="-24203"/>
            <a:ext cx="2884170" cy="920750"/>
          </a:xfrm>
          <a:prstGeom prst="rect">
            <a:avLst/>
          </a:prstGeom>
          <a:noFill/>
        </p:spPr>
        <p:txBody>
          <a:bodyPr wrap="none" lIns="121878" tIns="60941" rIns="121878" bIns="60941" rtlCol="0">
            <a:spAutoFit/>
          </a:bodyPr>
          <a:lstStyle/>
          <a:p>
            <a:r>
              <a:rPr lang="zh-CN" altLang="en-US" sz="5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行业背景</a:t>
            </a:r>
            <a:endParaRPr lang="zh-CN" altLang="en-US" sz="5200" b="1" dirty="0">
              <a:solidFill>
                <a:schemeClr val="accent5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143303" y="2965881"/>
            <a:ext cx="7089845" cy="748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665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高能耗、高污染、高成本的“</a:t>
            </a:r>
            <a:r>
              <a:rPr lang="zh-CN" altLang="en-US" sz="4265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三</a:t>
            </a:r>
            <a:r>
              <a:rPr lang="zh-CN" altLang="en-US" sz="2665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高”</a:t>
            </a:r>
            <a:r>
              <a:rPr lang="zh-CN" altLang="en-US" sz="2665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产业</a:t>
            </a:r>
            <a:endParaRPr lang="en-US" altLang="zh-CN" sz="2665" kern="100" dirty="0" smtClean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859971" y="1043216"/>
            <a:ext cx="8959233" cy="748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665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2018</a:t>
            </a:r>
            <a:r>
              <a:rPr lang="zh-CN" altLang="en-US" sz="2665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年国内原铝产量</a:t>
            </a:r>
            <a:r>
              <a:rPr lang="en-US" altLang="zh-CN" sz="2665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3580</a:t>
            </a:r>
            <a:r>
              <a:rPr lang="zh-CN" altLang="en-US" sz="2665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万</a:t>
            </a:r>
            <a:r>
              <a:rPr lang="zh-CN" altLang="en-US" sz="2665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吨世界</a:t>
            </a:r>
            <a:r>
              <a:rPr lang="zh-CN" altLang="en-US" sz="2665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</a:t>
            </a:r>
            <a:r>
              <a:rPr lang="zh-CN" altLang="en-US" sz="4265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一</a:t>
            </a:r>
            <a:endParaRPr lang="zh-CN" altLang="en-US" sz="4265" b="1" kern="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145789" y="2033796"/>
            <a:ext cx="8379260" cy="748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665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金属用材排名</a:t>
            </a:r>
            <a:r>
              <a:rPr lang="zh-CN" altLang="en-US" sz="2665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</a:t>
            </a:r>
            <a:r>
              <a:rPr lang="zh-CN" altLang="en-US" sz="4265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二</a:t>
            </a:r>
            <a:endParaRPr lang="zh-CN" altLang="en-US" sz="4265" b="1" kern="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23899" y="3943737"/>
            <a:ext cx="3678539" cy="748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65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重污染行业排名第</a:t>
            </a:r>
            <a:r>
              <a:rPr lang="zh-CN" altLang="en-US" sz="4265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四</a:t>
            </a:r>
            <a:endParaRPr lang="zh-CN" altLang="en-US" sz="3735" b="1" kern="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5122" name="Picture 2" descr="D:\Cache_173c52464ab4d076.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865" y="4093210"/>
            <a:ext cx="3677920" cy="2467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箭头连接符 6"/>
          <p:cNvCxnSpPr>
            <a:endCxn id="2051" idx="0"/>
          </p:cNvCxnSpPr>
          <p:nvPr/>
        </p:nvCxnSpPr>
        <p:spPr>
          <a:xfrm>
            <a:off x="3886629" y="2819035"/>
            <a:ext cx="8248" cy="52022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1055689" y="931397"/>
            <a:ext cx="10080627" cy="137651"/>
            <a:chOff x="6618518" y="1126210"/>
            <a:chExt cx="10080625" cy="103239"/>
          </a:xfrm>
        </p:grpSpPr>
        <p:sp>
          <p:nvSpPr>
            <p:cNvPr id="3" name="矩形 2"/>
            <p:cNvSpPr/>
            <p:nvPr/>
          </p:nvSpPr>
          <p:spPr>
            <a:xfrm>
              <a:off x="6618518" y="1126210"/>
              <a:ext cx="1983307" cy="10323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cxnSp>
          <p:nvCxnSpPr>
            <p:cNvPr id="4" name="直接连接符 3"/>
            <p:cNvCxnSpPr/>
            <p:nvPr/>
          </p:nvCxnSpPr>
          <p:spPr>
            <a:xfrm flipV="1">
              <a:off x="8601825" y="1204049"/>
              <a:ext cx="8097318" cy="1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/>
        </p:nvSpPr>
        <p:spPr>
          <a:xfrm>
            <a:off x="880414" y="15483"/>
            <a:ext cx="2884170" cy="920750"/>
          </a:xfrm>
          <a:prstGeom prst="rect">
            <a:avLst/>
          </a:prstGeom>
          <a:noFill/>
        </p:spPr>
        <p:txBody>
          <a:bodyPr wrap="none" lIns="121878" tIns="60941" rIns="121878" bIns="60941" rtlCol="0">
            <a:spAutoFit/>
          </a:bodyPr>
          <a:lstStyle/>
          <a:p>
            <a:r>
              <a:rPr lang="zh-CN" altLang="en-US" sz="5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行业现状</a:t>
            </a:r>
            <a:endParaRPr lang="zh-CN" altLang="en-US" sz="5200" b="1" dirty="0">
              <a:solidFill>
                <a:schemeClr val="accent5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56005" y="1002030"/>
            <a:ext cx="10632440" cy="951230"/>
          </a:xfrm>
          <a:prstGeom prst="rect">
            <a:avLst/>
          </a:prstGeom>
          <a:noFill/>
        </p:spPr>
        <p:txBody>
          <a:bodyPr wrap="square" lIns="121878" tIns="60941" rIns="121878" bIns="60941" rtlCol="0">
            <a:spAutoFit/>
          </a:bodyPr>
          <a:lstStyle/>
          <a:p>
            <a:r>
              <a:rPr lang="zh-CN" altLang="en-US" sz="4000" dirty="0">
                <a:ln w="18415" cmpd="sng">
                  <a:solidFill>
                    <a:schemeClr val="accent1"/>
                  </a:solidFill>
                  <a:prstDash val="solid"/>
                </a:ln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熔盐电解炼铝法是工业产铝的</a:t>
            </a:r>
            <a:r>
              <a:rPr lang="zh-CN" altLang="en-US" sz="5400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唯一</a:t>
            </a:r>
            <a:r>
              <a:rPr lang="zh-CN" altLang="en-US" sz="4000" dirty="0">
                <a:ln w="18415" cmpd="sng">
                  <a:solidFill>
                    <a:schemeClr val="accent1"/>
                  </a:solidFill>
                  <a:prstDash val="solid"/>
                </a:ln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生产工艺</a:t>
            </a:r>
            <a:endParaRPr lang="zh-CN" altLang="en-US" sz="4000" dirty="0">
              <a:ln w="18415" cmpd="sng">
                <a:solidFill>
                  <a:schemeClr val="accent1"/>
                </a:solidFill>
                <a:prstDash val="solid"/>
              </a:ln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877" y="3339255"/>
            <a:ext cx="2286000" cy="676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6" name="直接箭头连接符 6"/>
          <p:cNvCxnSpPr>
            <a:cxnSpLocks noChangeShapeType="1"/>
          </p:cNvCxnSpPr>
          <p:nvPr/>
        </p:nvCxnSpPr>
        <p:spPr bwMode="auto">
          <a:xfrm flipV="1">
            <a:off x="3909028" y="2554557"/>
            <a:ext cx="5082483" cy="5985"/>
          </a:xfrm>
          <a:prstGeom prst="straightConnector1">
            <a:avLst/>
          </a:prstGeom>
          <a:noFill/>
          <a:ln w="25400">
            <a:solidFill>
              <a:srgbClr val="3A87C5"/>
            </a:solidFill>
            <a:bevel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" name="直接箭头连接符 6"/>
          <p:cNvCxnSpPr>
            <a:cxnSpLocks noChangeShapeType="1"/>
            <a:endCxn id="20" idx="1"/>
          </p:cNvCxnSpPr>
          <p:nvPr/>
        </p:nvCxnSpPr>
        <p:spPr bwMode="auto">
          <a:xfrm flipV="1">
            <a:off x="960185" y="2555192"/>
            <a:ext cx="5082483" cy="5985"/>
          </a:xfrm>
          <a:prstGeom prst="straightConnector1">
            <a:avLst/>
          </a:prstGeom>
          <a:noFill/>
          <a:ln w="25400">
            <a:solidFill>
              <a:srgbClr val="3A87C5"/>
            </a:solidFill>
            <a:bevel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2" name="组合 11"/>
          <p:cNvGrpSpPr/>
          <p:nvPr/>
        </p:nvGrpSpPr>
        <p:grpSpPr>
          <a:xfrm>
            <a:off x="1177171" y="1993570"/>
            <a:ext cx="1247775" cy="1118399"/>
            <a:chOff x="1238370" y="3052064"/>
            <a:chExt cx="2462995" cy="1689051"/>
          </a:xfrm>
        </p:grpSpPr>
        <p:sp>
          <p:nvSpPr>
            <p:cNvPr id="62" name="椭圆 8"/>
            <p:cNvSpPr>
              <a:spLocks noChangeArrowheads="1"/>
            </p:cNvSpPr>
            <p:nvPr/>
          </p:nvSpPr>
          <p:spPr bwMode="auto">
            <a:xfrm>
              <a:off x="1330202" y="3057094"/>
              <a:ext cx="2207620" cy="1684021"/>
            </a:xfrm>
            <a:prstGeom prst="ellipse">
              <a:avLst/>
            </a:prstGeom>
            <a:solidFill>
              <a:srgbClr val="519C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3" name="任意多边形 9"/>
            <p:cNvSpPr>
              <a:spLocks noChangeArrowheads="1"/>
            </p:cNvSpPr>
            <p:nvPr/>
          </p:nvSpPr>
          <p:spPr bwMode="auto">
            <a:xfrm flipH="1">
              <a:off x="1342901" y="3052064"/>
              <a:ext cx="1103810" cy="1684022"/>
            </a:xfrm>
            <a:custGeom>
              <a:avLst/>
              <a:gdLst>
                <a:gd name="T0" fmla="*/ 0 w 1140585"/>
                <a:gd name="T1" fmla="*/ 0 h 2303921"/>
                <a:gd name="T2" fmla="*/ 45245 w 1140585"/>
                <a:gd name="T3" fmla="*/ 4568 h 2303921"/>
                <a:gd name="T4" fmla="*/ 234820 w 1140585"/>
                <a:gd name="T5" fmla="*/ 237520 h 2303921"/>
                <a:gd name="T6" fmla="*/ 45245 w 1140585"/>
                <a:gd name="T7" fmla="*/ 470472 h 2303921"/>
                <a:gd name="T8" fmla="*/ 0 w 1140585"/>
                <a:gd name="T9" fmla="*/ 475040 h 23039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0585"/>
                <a:gd name="T16" fmla="*/ 0 h 2303921"/>
                <a:gd name="T17" fmla="*/ 1140585 w 1140585"/>
                <a:gd name="T18" fmla="*/ 2303921 h 23039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0585" h="2303921">
                  <a:moveTo>
                    <a:pt x="0" y="0"/>
                  </a:moveTo>
                  <a:lnTo>
                    <a:pt x="219766" y="22154"/>
                  </a:lnTo>
                  <a:cubicBezTo>
                    <a:pt x="745277" y="129689"/>
                    <a:pt x="1140585" y="594660"/>
                    <a:pt x="1140585" y="1151960"/>
                  </a:cubicBezTo>
                  <a:cubicBezTo>
                    <a:pt x="1140585" y="1709261"/>
                    <a:pt x="745277" y="2174232"/>
                    <a:pt x="219766" y="2281767"/>
                  </a:cubicBezTo>
                  <a:lnTo>
                    <a:pt x="0" y="23039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A87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 smtClean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8" name="文本框 33"/>
            <p:cNvSpPr>
              <a:spLocks noChangeArrowheads="1"/>
            </p:cNvSpPr>
            <p:nvPr/>
          </p:nvSpPr>
          <p:spPr bwMode="auto">
            <a:xfrm>
              <a:off x="1238370" y="3283184"/>
              <a:ext cx="2462995" cy="1439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86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Broadway" panose="04040905080B02020502" pitchFamily="82" charset="0"/>
                </a:rPr>
                <a:t>将氧化铝投入电解槽</a:t>
              </a:r>
              <a:endPara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Broadway" panose="04040905080B02020502" pitchFamily="82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218077" y="2010687"/>
            <a:ext cx="1340444" cy="1062540"/>
            <a:chOff x="3879772" y="3047550"/>
            <a:chExt cx="2645916" cy="2269286"/>
          </a:xfrm>
        </p:grpSpPr>
        <p:sp>
          <p:nvSpPr>
            <p:cNvPr id="64" name="椭圆 11"/>
            <p:cNvSpPr>
              <a:spLocks noChangeArrowheads="1"/>
            </p:cNvSpPr>
            <p:nvPr/>
          </p:nvSpPr>
          <p:spPr bwMode="auto">
            <a:xfrm>
              <a:off x="4098921" y="3047550"/>
              <a:ext cx="2207621" cy="2238632"/>
            </a:xfrm>
            <a:prstGeom prst="ellipse">
              <a:avLst/>
            </a:prstGeom>
            <a:solidFill>
              <a:srgbClr val="519C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5" name="任意多边形 12"/>
            <p:cNvSpPr>
              <a:spLocks noChangeArrowheads="1"/>
            </p:cNvSpPr>
            <p:nvPr/>
          </p:nvSpPr>
          <p:spPr bwMode="auto">
            <a:xfrm flipH="1">
              <a:off x="4111620" y="3078204"/>
              <a:ext cx="1103811" cy="2238632"/>
            </a:xfrm>
            <a:custGeom>
              <a:avLst/>
              <a:gdLst>
                <a:gd name="T0" fmla="*/ 0 w 1140585"/>
                <a:gd name="T1" fmla="*/ 0 h 2303921"/>
                <a:gd name="T2" fmla="*/ 45245 w 1140585"/>
                <a:gd name="T3" fmla="*/ 4568 h 2303921"/>
                <a:gd name="T4" fmla="*/ 234820 w 1140585"/>
                <a:gd name="T5" fmla="*/ 237520 h 2303921"/>
                <a:gd name="T6" fmla="*/ 45245 w 1140585"/>
                <a:gd name="T7" fmla="*/ 470472 h 2303921"/>
                <a:gd name="T8" fmla="*/ 0 w 1140585"/>
                <a:gd name="T9" fmla="*/ 475040 h 23039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0585"/>
                <a:gd name="T16" fmla="*/ 0 h 2303921"/>
                <a:gd name="T17" fmla="*/ 1140585 w 1140585"/>
                <a:gd name="T18" fmla="*/ 2303921 h 23039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0585" h="2303921">
                  <a:moveTo>
                    <a:pt x="0" y="0"/>
                  </a:moveTo>
                  <a:lnTo>
                    <a:pt x="219766" y="22154"/>
                  </a:lnTo>
                  <a:cubicBezTo>
                    <a:pt x="745277" y="129689"/>
                    <a:pt x="1140585" y="594660"/>
                    <a:pt x="1140585" y="1151960"/>
                  </a:cubicBezTo>
                  <a:cubicBezTo>
                    <a:pt x="1140585" y="1709261"/>
                    <a:pt x="745277" y="2174232"/>
                    <a:pt x="219766" y="2281767"/>
                  </a:cubicBezTo>
                  <a:lnTo>
                    <a:pt x="0" y="23039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A87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 smtClean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0" name="文本框 36"/>
            <p:cNvSpPr>
              <a:spLocks noChangeArrowheads="1"/>
            </p:cNvSpPr>
            <p:nvPr/>
          </p:nvSpPr>
          <p:spPr bwMode="auto">
            <a:xfrm>
              <a:off x="3879772" y="3476920"/>
              <a:ext cx="2645916" cy="1421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en-US" sz="186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Broadway" panose="04040905080B02020502" pitchFamily="82" charset="0"/>
                </a:rPr>
                <a:t>大型电解槽内反应</a:t>
              </a:r>
              <a:endPara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Broadway" panose="04040905080B02020502" pitchFamily="82" charset="0"/>
              </a:endParaRPr>
            </a:p>
          </p:txBody>
        </p:sp>
      </p:grpSp>
      <p:sp>
        <p:nvSpPr>
          <p:cNvPr id="18" name="圆角矩形 17"/>
          <p:cNvSpPr/>
          <p:nvPr/>
        </p:nvSpPr>
        <p:spPr>
          <a:xfrm>
            <a:off x="6081989" y="2143531"/>
            <a:ext cx="2211632" cy="823323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78" tIns="60941" rIns="121878" bIns="60941" rtlCol="0" anchor="ctr"/>
          <a:lstStyle/>
          <a:p>
            <a:pPr algn="ctr"/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6042668" y="2142269"/>
            <a:ext cx="1219009" cy="824575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78" tIns="60941" rIns="121878" bIns="60941" rtlCol="0" anchor="ctr"/>
          <a:lstStyle/>
          <a:p>
            <a:pPr algn="ctr"/>
            <a:endParaRPr lang="zh-CN" altLang="en-US" sz="2400"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  <a:solidFill>
                <a:schemeClr val="accent1">
                  <a:lumMod val="20000"/>
                  <a:lumOff val="8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032257" y="2193466"/>
            <a:ext cx="2211631" cy="449580"/>
          </a:xfrm>
          <a:prstGeom prst="rect">
            <a:avLst/>
          </a:prstGeom>
          <a:noFill/>
        </p:spPr>
        <p:txBody>
          <a:bodyPr wrap="square" lIns="121878" tIns="60941" rIns="121878" bIns="60941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13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产出铝液</a:t>
            </a:r>
            <a:endParaRPr lang="zh-CN" altLang="en-US" sz="2135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084512" y="2513687"/>
            <a:ext cx="2180044" cy="449580"/>
          </a:xfrm>
          <a:prstGeom prst="rect">
            <a:avLst/>
          </a:prstGeom>
          <a:noFill/>
        </p:spPr>
        <p:txBody>
          <a:bodyPr wrap="square" lIns="121878" tIns="60941" rIns="121878" bIns="60941" rtlCol="0">
            <a:spAutoFit/>
          </a:bodyPr>
          <a:lstStyle/>
          <a:p>
            <a:pPr algn="ctr"/>
            <a:r>
              <a:rPr lang="zh-CN" altLang="en-US" sz="213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（浓度正常）</a:t>
            </a:r>
            <a:endParaRPr lang="zh-CN" altLang="en-US" sz="2135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6568" y="2148834"/>
            <a:ext cx="2011665" cy="813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9036175" y="2377442"/>
            <a:ext cx="1983312" cy="449580"/>
          </a:xfrm>
          <a:prstGeom prst="rect">
            <a:avLst/>
          </a:prstGeom>
          <a:noFill/>
        </p:spPr>
        <p:txBody>
          <a:bodyPr wrap="square" lIns="121878" tIns="60941" rIns="121878" bIns="60941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13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铝锭</a:t>
            </a:r>
            <a:endParaRPr lang="zh-CN" altLang="en-US" sz="2135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348480" y="2185250"/>
            <a:ext cx="1800251" cy="778510"/>
          </a:xfrm>
          <a:prstGeom prst="rect">
            <a:avLst/>
          </a:prstGeom>
          <a:noFill/>
        </p:spPr>
        <p:txBody>
          <a:bodyPr wrap="square" lIns="121878" tIns="60941" rIns="121878" bIns="60941" rtlCol="0">
            <a:spAutoFit/>
          </a:bodyPr>
          <a:lstStyle/>
          <a:p>
            <a:pPr algn="ctr"/>
            <a:r>
              <a:rPr lang="zh-CN" altLang="en-US" sz="2135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转换率</a:t>
            </a:r>
            <a:r>
              <a:rPr lang="en-US" altLang="zh-CN" sz="2135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91%~93%</a:t>
            </a:r>
            <a:endParaRPr lang="zh-CN" altLang="en-US" sz="2135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816224" y="3387545"/>
            <a:ext cx="2221653" cy="530860"/>
          </a:xfrm>
          <a:prstGeom prst="rect">
            <a:avLst/>
          </a:prstGeom>
          <a:noFill/>
        </p:spPr>
        <p:txBody>
          <a:bodyPr wrap="square" lIns="121878" tIns="60941" rIns="121878" bIns="60941" rtlCol="0">
            <a:spAutoFit/>
          </a:bodyPr>
          <a:lstStyle/>
          <a:p>
            <a:pPr algn="ctr"/>
            <a:r>
              <a:rPr lang="zh-CN" altLang="en-US" sz="2665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控制</a:t>
            </a:r>
            <a:r>
              <a:rPr lang="zh-CN" altLang="en-US" sz="2665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</a:t>
            </a:r>
            <a:endParaRPr lang="zh-CN" altLang="en-US" sz="2665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9888" y="4426487"/>
            <a:ext cx="1857375" cy="620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文本框 18"/>
          <p:cNvSpPr txBox="1"/>
          <p:nvPr/>
        </p:nvSpPr>
        <p:spPr>
          <a:xfrm>
            <a:off x="2987372" y="4465839"/>
            <a:ext cx="1857379" cy="530860"/>
          </a:xfrm>
          <a:prstGeom prst="rect">
            <a:avLst/>
          </a:prstGeom>
          <a:noFill/>
        </p:spPr>
        <p:txBody>
          <a:bodyPr wrap="square" lIns="121878" tIns="60941" rIns="121878" bIns="60941" rtlCol="0">
            <a:spAutoFit/>
          </a:bodyPr>
          <a:lstStyle/>
          <a:p>
            <a:pPr algn="ctr"/>
            <a:r>
              <a:rPr lang="zh-CN" altLang="en-US" sz="2665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阳极效应</a:t>
            </a:r>
            <a:endParaRPr lang="zh-CN" altLang="en-US" sz="2135" dirty="0"/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0987" y="5427967"/>
            <a:ext cx="2350093" cy="72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文本框 28"/>
          <p:cNvSpPr txBox="1"/>
          <p:nvPr/>
        </p:nvSpPr>
        <p:spPr>
          <a:xfrm>
            <a:off x="2676628" y="5429021"/>
            <a:ext cx="2464800" cy="695325"/>
          </a:xfrm>
          <a:prstGeom prst="rect">
            <a:avLst/>
          </a:prstGeom>
          <a:noFill/>
        </p:spPr>
        <p:txBody>
          <a:bodyPr wrap="square" lIns="121878" tIns="60941" rIns="121878" bIns="60941" rtlCol="0">
            <a:spAutoFit/>
          </a:bodyPr>
          <a:lstStyle/>
          <a:p>
            <a:pPr algn="ctr">
              <a:buClrTx/>
              <a:buSzTx/>
              <a:buFontTx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产生</a:t>
            </a:r>
            <a:r>
              <a:rPr lang="zh-CN" altLang="en-US" sz="3735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PFC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气体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30" name="组合 529"/>
          <p:cNvGrpSpPr/>
          <p:nvPr>
            <p:custDataLst>
              <p:tags r:id="rId2"/>
            </p:custDataLst>
          </p:nvPr>
        </p:nvGrpSpPr>
        <p:grpSpPr>
          <a:xfrm>
            <a:off x="7829205" y="3380771"/>
            <a:ext cx="3062652" cy="2844800"/>
            <a:chOff x="8521067" y="4006850"/>
            <a:chExt cx="2747480" cy="2082159"/>
          </a:xfrm>
        </p:grpSpPr>
        <p:sp>
          <p:nvSpPr>
            <p:cNvPr id="33" name="PA-装饰 矩形: 圆角 7"/>
            <p:cNvSpPr/>
            <p:nvPr>
              <p:custDataLst>
                <p:tags r:id="rId3"/>
              </p:custDataLst>
            </p:nvPr>
          </p:nvSpPr>
          <p:spPr>
            <a:xfrm>
              <a:off x="11012097" y="4919692"/>
              <a:ext cx="256450" cy="255766"/>
            </a:xfrm>
            <a:prstGeom prst="roundRect">
              <a:avLst>
                <a:gd name="adj" fmla="val 834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34" name="PA-装饰 矩形: 圆角 8"/>
            <p:cNvSpPr/>
            <p:nvPr>
              <p:custDataLst>
                <p:tags r:id="rId4"/>
              </p:custDataLst>
            </p:nvPr>
          </p:nvSpPr>
          <p:spPr>
            <a:xfrm>
              <a:off x="8837061" y="5201240"/>
              <a:ext cx="256450" cy="255766"/>
            </a:xfrm>
            <a:prstGeom prst="roundRect">
              <a:avLst>
                <a:gd name="adj" fmla="val 834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35" name="PA-装饰 矩形: 圆角 9"/>
            <p:cNvSpPr/>
            <p:nvPr>
              <p:custDataLst>
                <p:tags r:id="rId5"/>
              </p:custDataLst>
            </p:nvPr>
          </p:nvSpPr>
          <p:spPr>
            <a:xfrm>
              <a:off x="8564183" y="5901459"/>
              <a:ext cx="256450" cy="52705"/>
            </a:xfrm>
            <a:prstGeom prst="roundRect">
              <a:avLst>
                <a:gd name="adj" fmla="val 834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87" name="PA-圆角矩形 3"/>
            <p:cNvSpPr/>
            <p:nvPr>
              <p:custDataLst>
                <p:tags r:id="rId6"/>
              </p:custDataLst>
            </p:nvPr>
          </p:nvSpPr>
          <p:spPr>
            <a:xfrm>
              <a:off x="9869709" y="4355464"/>
              <a:ext cx="1309859" cy="539595"/>
            </a:xfrm>
            <a:custGeom>
              <a:avLst/>
              <a:gdLst>
                <a:gd name="connsiteX0" fmla="*/ 12526 w 3645535"/>
                <a:gd name="connsiteY0" fmla="*/ 0 h 1501775"/>
                <a:gd name="connsiteX1" fmla="*/ 3633013 w 3645535"/>
                <a:gd name="connsiteY1" fmla="*/ 2 h 1501775"/>
                <a:gd name="connsiteX2" fmla="*/ 3645535 w 3645535"/>
                <a:gd name="connsiteY2" fmla="*/ 12527 h 1501775"/>
                <a:gd name="connsiteX3" fmla="*/ 3645532 w 3645535"/>
                <a:gd name="connsiteY3" fmla="*/ 1489248 h 1501775"/>
                <a:gd name="connsiteX4" fmla="*/ 3633012 w 3645535"/>
                <a:gd name="connsiteY4" fmla="*/ 1501774 h 1501775"/>
                <a:gd name="connsiteX5" fmla="*/ 12523 w 3645535"/>
                <a:gd name="connsiteY5" fmla="*/ 1501775 h 1501775"/>
                <a:gd name="connsiteX6" fmla="*/ 1 w 3645535"/>
                <a:gd name="connsiteY6" fmla="*/ 1489249 h 1501775"/>
                <a:gd name="connsiteX7" fmla="*/ 0 w 3645535"/>
                <a:gd name="connsiteY7" fmla="*/ 12527 h 1501775"/>
                <a:gd name="connsiteX8" fmla="*/ 12526 w 3645535"/>
                <a:gd name="connsiteY8" fmla="*/ 0 h 1501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45535" h="1501775">
                  <a:moveTo>
                    <a:pt x="12526" y="0"/>
                  </a:moveTo>
                  <a:lnTo>
                    <a:pt x="3633013" y="2"/>
                  </a:lnTo>
                  <a:cubicBezTo>
                    <a:pt x="3639926" y="4"/>
                    <a:pt x="3645536" y="5609"/>
                    <a:pt x="3645535" y="12527"/>
                  </a:cubicBezTo>
                  <a:lnTo>
                    <a:pt x="3645532" y="1489248"/>
                  </a:lnTo>
                  <a:cubicBezTo>
                    <a:pt x="3645536" y="1496166"/>
                    <a:pt x="3639928" y="1501775"/>
                    <a:pt x="3633012" y="1501774"/>
                  </a:cubicBezTo>
                  <a:lnTo>
                    <a:pt x="12523" y="1501775"/>
                  </a:lnTo>
                  <a:cubicBezTo>
                    <a:pt x="5609" y="1501775"/>
                    <a:pt x="-3" y="1496167"/>
                    <a:pt x="1" y="1489249"/>
                  </a:cubicBezTo>
                  <a:lnTo>
                    <a:pt x="0" y="12527"/>
                  </a:lnTo>
                  <a:cubicBezTo>
                    <a:pt x="0" y="5612"/>
                    <a:pt x="5610" y="2"/>
                    <a:pt x="12526" y="0"/>
                  </a:cubicBezTo>
                  <a:close/>
                </a:path>
              </a:pathLst>
            </a:custGeom>
            <a:blipFill dpi="0" rotWithShape="0">
              <a:blip r:embed="rId7" cstate="print"/>
              <a:srcRect/>
              <a:tile tx="0" ty="0" sx="100000" sy="100000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400"/>
            </a:p>
          </p:txBody>
        </p:sp>
        <p:sp>
          <p:nvSpPr>
            <p:cNvPr id="203" name="PA-圆角矩形 2"/>
            <p:cNvSpPr/>
            <p:nvPr>
              <p:custDataLst>
                <p:tags r:id="rId8"/>
              </p:custDataLst>
            </p:nvPr>
          </p:nvSpPr>
          <p:spPr>
            <a:xfrm>
              <a:off x="8590660" y="4006850"/>
              <a:ext cx="1251451" cy="1168629"/>
            </a:xfrm>
            <a:custGeom>
              <a:avLst/>
              <a:gdLst>
                <a:gd name="connsiteX0" fmla="*/ 27130 w 3482977"/>
                <a:gd name="connsiteY0" fmla="*/ 0 h 3252471"/>
                <a:gd name="connsiteX1" fmla="*/ 3455851 w 3482977"/>
                <a:gd name="connsiteY1" fmla="*/ 1 h 3252471"/>
                <a:gd name="connsiteX2" fmla="*/ 3482977 w 3482977"/>
                <a:gd name="connsiteY2" fmla="*/ 27131 h 3252471"/>
                <a:gd name="connsiteX3" fmla="*/ 3482974 w 3482977"/>
                <a:gd name="connsiteY3" fmla="*/ 3225345 h 3252471"/>
                <a:gd name="connsiteX4" fmla="*/ 3455849 w 3482977"/>
                <a:gd name="connsiteY4" fmla="*/ 3252466 h 3252471"/>
                <a:gd name="connsiteX5" fmla="*/ 27127 w 3482977"/>
                <a:gd name="connsiteY5" fmla="*/ 3252471 h 3252471"/>
                <a:gd name="connsiteX6" fmla="*/ 0 w 3482977"/>
                <a:gd name="connsiteY6" fmla="*/ 3225340 h 3252471"/>
                <a:gd name="connsiteX7" fmla="*/ 3 w 3482977"/>
                <a:gd name="connsiteY7" fmla="*/ 27124 h 3252471"/>
                <a:gd name="connsiteX8" fmla="*/ 27130 w 3482977"/>
                <a:gd name="connsiteY8" fmla="*/ 0 h 3252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82977" h="3252471">
                  <a:moveTo>
                    <a:pt x="27130" y="0"/>
                  </a:moveTo>
                  <a:lnTo>
                    <a:pt x="3455851" y="1"/>
                  </a:lnTo>
                  <a:cubicBezTo>
                    <a:pt x="3470831" y="3"/>
                    <a:pt x="3482976" y="12150"/>
                    <a:pt x="3482977" y="27131"/>
                  </a:cubicBezTo>
                  <a:lnTo>
                    <a:pt x="3482974" y="3225345"/>
                  </a:lnTo>
                  <a:cubicBezTo>
                    <a:pt x="3482976" y="3240325"/>
                    <a:pt x="3470835" y="3252471"/>
                    <a:pt x="3455849" y="3252466"/>
                  </a:cubicBezTo>
                  <a:lnTo>
                    <a:pt x="27127" y="3252471"/>
                  </a:lnTo>
                  <a:cubicBezTo>
                    <a:pt x="12150" y="3252469"/>
                    <a:pt x="3" y="3240325"/>
                    <a:pt x="0" y="3225340"/>
                  </a:cubicBezTo>
                  <a:lnTo>
                    <a:pt x="3" y="27124"/>
                  </a:lnTo>
                  <a:cubicBezTo>
                    <a:pt x="3" y="12144"/>
                    <a:pt x="12149" y="3"/>
                    <a:pt x="27130" y="0"/>
                  </a:cubicBezTo>
                  <a:close/>
                </a:path>
              </a:pathLst>
            </a:custGeom>
            <a:blipFill dpi="0" rotWithShape="0">
              <a:blip r:embed="rId7" cstate="print"/>
              <a:srcRect/>
              <a:tile tx="0" ty="0" sx="100000" sy="100000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400"/>
            </a:p>
          </p:txBody>
        </p:sp>
        <p:sp>
          <p:nvSpPr>
            <p:cNvPr id="547" name="PA-圆角矩形 4"/>
            <p:cNvSpPr/>
            <p:nvPr>
              <p:custDataLst>
                <p:tags r:id="rId9"/>
              </p:custDataLst>
            </p:nvPr>
          </p:nvSpPr>
          <p:spPr>
            <a:xfrm>
              <a:off x="9126599" y="5201241"/>
              <a:ext cx="715509" cy="668277"/>
            </a:xfrm>
            <a:custGeom>
              <a:avLst/>
              <a:gdLst>
                <a:gd name="connsiteX0" fmla="*/ 15519 w 1991369"/>
                <a:gd name="connsiteY0" fmla="*/ 0 h 1859916"/>
                <a:gd name="connsiteX1" fmla="*/ 1975850 w 1991369"/>
                <a:gd name="connsiteY1" fmla="*/ 1 h 1859916"/>
                <a:gd name="connsiteX2" fmla="*/ 1991369 w 1991369"/>
                <a:gd name="connsiteY2" fmla="*/ 15512 h 1859916"/>
                <a:gd name="connsiteX3" fmla="*/ 1991363 w 1991369"/>
                <a:gd name="connsiteY3" fmla="*/ 1844408 h 1859916"/>
                <a:gd name="connsiteX4" fmla="*/ 1975849 w 1991369"/>
                <a:gd name="connsiteY4" fmla="*/ 1859916 h 1859916"/>
                <a:gd name="connsiteX5" fmla="*/ 15513 w 1991369"/>
                <a:gd name="connsiteY5" fmla="*/ 1859912 h 1859916"/>
                <a:gd name="connsiteX6" fmla="*/ 0 w 1991369"/>
                <a:gd name="connsiteY6" fmla="*/ 1844405 h 1859916"/>
                <a:gd name="connsiteX7" fmla="*/ 2 w 1991369"/>
                <a:gd name="connsiteY7" fmla="*/ 15514 h 1859916"/>
                <a:gd name="connsiteX8" fmla="*/ 15519 w 1991369"/>
                <a:gd name="connsiteY8" fmla="*/ 0 h 1859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1369" h="1859916">
                  <a:moveTo>
                    <a:pt x="15519" y="0"/>
                  </a:moveTo>
                  <a:lnTo>
                    <a:pt x="1975850" y="1"/>
                  </a:lnTo>
                  <a:cubicBezTo>
                    <a:pt x="1984419" y="2"/>
                    <a:pt x="1991366" y="6947"/>
                    <a:pt x="1991369" y="15512"/>
                  </a:cubicBezTo>
                  <a:lnTo>
                    <a:pt x="1991363" y="1844408"/>
                  </a:lnTo>
                  <a:cubicBezTo>
                    <a:pt x="1991360" y="1852968"/>
                    <a:pt x="1984418" y="1859918"/>
                    <a:pt x="1975849" y="1859916"/>
                  </a:cubicBezTo>
                  <a:lnTo>
                    <a:pt x="15513" y="1859912"/>
                  </a:lnTo>
                  <a:cubicBezTo>
                    <a:pt x="6949" y="1859915"/>
                    <a:pt x="5" y="1852973"/>
                    <a:pt x="0" y="1844405"/>
                  </a:cubicBezTo>
                  <a:lnTo>
                    <a:pt x="2" y="15514"/>
                  </a:lnTo>
                  <a:cubicBezTo>
                    <a:pt x="2" y="6947"/>
                    <a:pt x="6948" y="1"/>
                    <a:pt x="15519" y="0"/>
                  </a:cubicBezTo>
                  <a:close/>
                </a:path>
              </a:pathLst>
            </a:custGeom>
            <a:blipFill dpi="0" rotWithShape="0">
              <a:blip r:embed="rId7" cstate="print"/>
              <a:srcRect/>
              <a:tile tx="0" ty="0" sx="100000" sy="100000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400"/>
            </a:p>
          </p:txBody>
        </p:sp>
        <p:sp>
          <p:nvSpPr>
            <p:cNvPr id="607" name="PA-圆角矩形 5"/>
            <p:cNvSpPr/>
            <p:nvPr>
              <p:custDataLst>
                <p:tags r:id="rId10"/>
              </p:custDataLst>
            </p:nvPr>
          </p:nvSpPr>
          <p:spPr>
            <a:xfrm>
              <a:off x="8820646" y="5901463"/>
              <a:ext cx="1021466" cy="52705"/>
            </a:xfrm>
            <a:custGeom>
              <a:avLst/>
              <a:gdLst>
                <a:gd name="connsiteX0" fmla="*/ 1227 w 2842894"/>
                <a:gd name="connsiteY0" fmla="*/ 0 h 146687"/>
                <a:gd name="connsiteX1" fmla="*/ 2841671 w 2842894"/>
                <a:gd name="connsiteY1" fmla="*/ 2 h 146687"/>
                <a:gd name="connsiteX2" fmla="*/ 2842894 w 2842894"/>
                <a:gd name="connsiteY2" fmla="*/ 1228 h 146687"/>
                <a:gd name="connsiteX3" fmla="*/ 2842893 w 2842894"/>
                <a:gd name="connsiteY3" fmla="*/ 145462 h 146687"/>
                <a:gd name="connsiteX4" fmla="*/ 2841676 w 2842894"/>
                <a:gd name="connsiteY4" fmla="*/ 146685 h 146687"/>
                <a:gd name="connsiteX5" fmla="*/ 1224 w 2842894"/>
                <a:gd name="connsiteY5" fmla="*/ 146687 h 146687"/>
                <a:gd name="connsiteX6" fmla="*/ 1 w 2842894"/>
                <a:gd name="connsiteY6" fmla="*/ 145463 h 146687"/>
                <a:gd name="connsiteX7" fmla="*/ 0 w 2842894"/>
                <a:gd name="connsiteY7" fmla="*/ 1228 h 146687"/>
                <a:gd name="connsiteX8" fmla="*/ 1227 w 2842894"/>
                <a:gd name="connsiteY8" fmla="*/ 0 h 14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42894" h="146687">
                  <a:moveTo>
                    <a:pt x="1227" y="0"/>
                  </a:moveTo>
                  <a:lnTo>
                    <a:pt x="2841671" y="2"/>
                  </a:lnTo>
                  <a:cubicBezTo>
                    <a:pt x="2842347" y="0"/>
                    <a:pt x="2842894" y="547"/>
                    <a:pt x="2842894" y="1228"/>
                  </a:cubicBezTo>
                  <a:lnTo>
                    <a:pt x="2842893" y="145462"/>
                  </a:lnTo>
                  <a:cubicBezTo>
                    <a:pt x="2842898" y="146137"/>
                    <a:pt x="2842347" y="146687"/>
                    <a:pt x="2841676" y="146685"/>
                  </a:cubicBezTo>
                  <a:lnTo>
                    <a:pt x="1224" y="146687"/>
                  </a:lnTo>
                  <a:cubicBezTo>
                    <a:pt x="546" y="146689"/>
                    <a:pt x="-1" y="146139"/>
                    <a:pt x="1" y="145463"/>
                  </a:cubicBezTo>
                  <a:lnTo>
                    <a:pt x="0" y="1228"/>
                  </a:lnTo>
                  <a:cubicBezTo>
                    <a:pt x="1" y="549"/>
                    <a:pt x="549" y="2"/>
                    <a:pt x="1227" y="0"/>
                  </a:cubicBezTo>
                  <a:close/>
                </a:path>
              </a:pathLst>
            </a:custGeom>
            <a:blipFill dpi="0" rotWithShape="0">
              <a:blip r:embed="rId7" cstate="print"/>
              <a:srcRect/>
              <a:tile tx="0" ty="0" sx="100000" sy="100000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400"/>
            </a:p>
          </p:txBody>
        </p:sp>
        <p:sp>
          <p:nvSpPr>
            <p:cNvPr id="661" name="PA-圆角矩形 6"/>
            <p:cNvSpPr/>
            <p:nvPr>
              <p:custDataLst>
                <p:tags r:id="rId11"/>
              </p:custDataLst>
            </p:nvPr>
          </p:nvSpPr>
          <p:spPr>
            <a:xfrm>
              <a:off x="9869705" y="4920381"/>
              <a:ext cx="1114785" cy="1168628"/>
            </a:xfrm>
            <a:custGeom>
              <a:avLst/>
              <a:gdLst>
                <a:gd name="connsiteX0" fmla="*/ 25880 w 3102615"/>
                <a:gd name="connsiteY0" fmla="*/ 0 h 3252468"/>
                <a:gd name="connsiteX1" fmla="*/ 3076734 w 3102615"/>
                <a:gd name="connsiteY1" fmla="*/ 1 h 3252468"/>
                <a:gd name="connsiteX2" fmla="*/ 3102615 w 3102615"/>
                <a:gd name="connsiteY2" fmla="*/ 25877 h 3252468"/>
                <a:gd name="connsiteX3" fmla="*/ 3102612 w 3102615"/>
                <a:gd name="connsiteY3" fmla="*/ 3226589 h 3252468"/>
                <a:gd name="connsiteX4" fmla="*/ 3076735 w 3102615"/>
                <a:gd name="connsiteY4" fmla="*/ 3252466 h 3252468"/>
                <a:gd name="connsiteX5" fmla="*/ 25877 w 3102615"/>
                <a:gd name="connsiteY5" fmla="*/ 3252468 h 3252468"/>
                <a:gd name="connsiteX6" fmla="*/ 0 w 3102615"/>
                <a:gd name="connsiteY6" fmla="*/ 3226594 h 3252468"/>
                <a:gd name="connsiteX7" fmla="*/ 6 w 3102615"/>
                <a:gd name="connsiteY7" fmla="*/ 25876 h 3252468"/>
                <a:gd name="connsiteX8" fmla="*/ 25880 w 3102615"/>
                <a:gd name="connsiteY8" fmla="*/ 0 h 3252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02615" h="3252468">
                  <a:moveTo>
                    <a:pt x="25880" y="0"/>
                  </a:moveTo>
                  <a:lnTo>
                    <a:pt x="3076734" y="1"/>
                  </a:lnTo>
                  <a:cubicBezTo>
                    <a:pt x="3091027" y="5"/>
                    <a:pt x="3102613" y="11585"/>
                    <a:pt x="3102615" y="25877"/>
                  </a:cubicBezTo>
                  <a:lnTo>
                    <a:pt x="3102612" y="3226589"/>
                  </a:lnTo>
                  <a:cubicBezTo>
                    <a:pt x="3102617" y="3240882"/>
                    <a:pt x="3091027" y="3252464"/>
                    <a:pt x="3076735" y="3252466"/>
                  </a:cubicBezTo>
                  <a:lnTo>
                    <a:pt x="25877" y="3252468"/>
                  </a:lnTo>
                  <a:cubicBezTo>
                    <a:pt x="11588" y="3252465"/>
                    <a:pt x="4" y="3240881"/>
                    <a:pt x="0" y="3226594"/>
                  </a:cubicBezTo>
                  <a:lnTo>
                    <a:pt x="6" y="25876"/>
                  </a:lnTo>
                  <a:cubicBezTo>
                    <a:pt x="6" y="11586"/>
                    <a:pt x="11588" y="0"/>
                    <a:pt x="25880" y="0"/>
                  </a:cubicBezTo>
                  <a:close/>
                </a:path>
              </a:pathLst>
            </a:custGeom>
            <a:blipFill dpi="0" rotWithShape="0">
              <a:blip r:embed="rId7" cstate="print"/>
              <a:srcRect/>
              <a:tile tx="0" ty="0" sx="100000" sy="100000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400"/>
            </a:p>
          </p:txBody>
        </p:sp>
        <p:sp>
          <p:nvSpPr>
            <p:cNvPr id="365" name="PA-圆角矩形 10"/>
            <p:cNvSpPr/>
            <p:nvPr>
              <p:custDataLst>
                <p:tags r:id="rId12"/>
              </p:custDataLst>
            </p:nvPr>
          </p:nvSpPr>
          <p:spPr>
            <a:xfrm>
              <a:off x="11207173" y="4355471"/>
              <a:ext cx="37420" cy="411143"/>
            </a:xfrm>
            <a:custGeom>
              <a:avLst/>
              <a:gdLst>
                <a:gd name="connsiteX0" fmla="*/ 867 w 104145"/>
                <a:gd name="connsiteY0" fmla="*/ 1 h 1144272"/>
                <a:gd name="connsiteX1" fmla="*/ 103272 w 104145"/>
                <a:gd name="connsiteY1" fmla="*/ 1 h 1144272"/>
                <a:gd name="connsiteX2" fmla="*/ 104142 w 104145"/>
                <a:gd name="connsiteY2" fmla="*/ 867 h 1144272"/>
                <a:gd name="connsiteX3" fmla="*/ 104145 w 104145"/>
                <a:gd name="connsiteY3" fmla="*/ 1143398 h 1144272"/>
                <a:gd name="connsiteX4" fmla="*/ 103271 w 104145"/>
                <a:gd name="connsiteY4" fmla="*/ 1144272 h 1144272"/>
                <a:gd name="connsiteX5" fmla="*/ 874 w 104145"/>
                <a:gd name="connsiteY5" fmla="*/ 1144268 h 1144272"/>
                <a:gd name="connsiteX6" fmla="*/ 0 w 104145"/>
                <a:gd name="connsiteY6" fmla="*/ 1143396 h 1144272"/>
                <a:gd name="connsiteX7" fmla="*/ 3 w 104145"/>
                <a:gd name="connsiteY7" fmla="*/ 863 h 1144272"/>
                <a:gd name="connsiteX8" fmla="*/ 867 w 104145"/>
                <a:gd name="connsiteY8" fmla="*/ 1 h 114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4145" h="1144272">
                  <a:moveTo>
                    <a:pt x="867" y="1"/>
                  </a:moveTo>
                  <a:lnTo>
                    <a:pt x="103272" y="1"/>
                  </a:lnTo>
                  <a:cubicBezTo>
                    <a:pt x="103754" y="-1"/>
                    <a:pt x="104138" y="385"/>
                    <a:pt x="104142" y="867"/>
                  </a:cubicBezTo>
                  <a:lnTo>
                    <a:pt x="104145" y="1143398"/>
                  </a:lnTo>
                  <a:cubicBezTo>
                    <a:pt x="104140" y="1143877"/>
                    <a:pt x="103750" y="1144266"/>
                    <a:pt x="103271" y="1144272"/>
                  </a:cubicBezTo>
                  <a:lnTo>
                    <a:pt x="874" y="1144268"/>
                  </a:lnTo>
                  <a:cubicBezTo>
                    <a:pt x="390" y="1144268"/>
                    <a:pt x="0" y="1143879"/>
                    <a:pt x="0" y="1143396"/>
                  </a:cubicBezTo>
                  <a:lnTo>
                    <a:pt x="3" y="863"/>
                  </a:lnTo>
                  <a:cubicBezTo>
                    <a:pt x="3" y="389"/>
                    <a:pt x="391" y="-6"/>
                    <a:pt x="867" y="1"/>
                  </a:cubicBezTo>
                  <a:close/>
                </a:path>
              </a:pathLst>
            </a:custGeom>
            <a:blipFill dpi="0" rotWithShape="0">
              <a:blip r:embed="rId7" cstate="print"/>
              <a:srcRect/>
              <a:tile tx="0" ty="0" sx="100000" sy="100000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400"/>
            </a:p>
          </p:txBody>
        </p:sp>
        <p:sp>
          <p:nvSpPr>
            <p:cNvPr id="663" name="PA-圆角矩形 11"/>
            <p:cNvSpPr/>
            <p:nvPr>
              <p:custDataLst>
                <p:tags r:id="rId13"/>
              </p:custDataLst>
            </p:nvPr>
          </p:nvSpPr>
          <p:spPr>
            <a:xfrm>
              <a:off x="11012094" y="5200340"/>
              <a:ext cx="48830" cy="691777"/>
            </a:xfrm>
            <a:custGeom>
              <a:avLst/>
              <a:gdLst>
                <a:gd name="connsiteX0" fmla="*/ 1136 w 135901"/>
                <a:gd name="connsiteY0" fmla="*/ 0 h 1925321"/>
                <a:gd name="connsiteX1" fmla="*/ 134759 w 135901"/>
                <a:gd name="connsiteY1" fmla="*/ 5 h 1925321"/>
                <a:gd name="connsiteX2" fmla="*/ 135895 w 135901"/>
                <a:gd name="connsiteY2" fmla="*/ 1135 h 1925321"/>
                <a:gd name="connsiteX3" fmla="*/ 135901 w 135901"/>
                <a:gd name="connsiteY3" fmla="*/ 1924188 h 1925321"/>
                <a:gd name="connsiteX4" fmla="*/ 134763 w 135901"/>
                <a:gd name="connsiteY4" fmla="*/ 1925321 h 1925321"/>
                <a:gd name="connsiteX5" fmla="*/ 1139 w 135901"/>
                <a:gd name="connsiteY5" fmla="*/ 1925321 h 1925321"/>
                <a:gd name="connsiteX6" fmla="*/ 0 w 135901"/>
                <a:gd name="connsiteY6" fmla="*/ 1924190 h 1925321"/>
                <a:gd name="connsiteX7" fmla="*/ 3 w 135901"/>
                <a:gd name="connsiteY7" fmla="*/ 1135 h 1925321"/>
                <a:gd name="connsiteX8" fmla="*/ 1136 w 135901"/>
                <a:gd name="connsiteY8" fmla="*/ 0 h 192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5901" h="1925321">
                  <a:moveTo>
                    <a:pt x="1136" y="0"/>
                  </a:moveTo>
                  <a:lnTo>
                    <a:pt x="134759" y="5"/>
                  </a:lnTo>
                  <a:cubicBezTo>
                    <a:pt x="135388" y="-1"/>
                    <a:pt x="135894" y="512"/>
                    <a:pt x="135895" y="1135"/>
                  </a:cubicBezTo>
                  <a:lnTo>
                    <a:pt x="135901" y="1924188"/>
                  </a:lnTo>
                  <a:cubicBezTo>
                    <a:pt x="135893" y="1924813"/>
                    <a:pt x="135388" y="1925322"/>
                    <a:pt x="134763" y="1925321"/>
                  </a:cubicBezTo>
                  <a:lnTo>
                    <a:pt x="1139" y="1925321"/>
                  </a:lnTo>
                  <a:cubicBezTo>
                    <a:pt x="507" y="1925327"/>
                    <a:pt x="15" y="1924815"/>
                    <a:pt x="0" y="1924190"/>
                  </a:cubicBezTo>
                  <a:lnTo>
                    <a:pt x="3" y="1135"/>
                  </a:lnTo>
                  <a:cubicBezTo>
                    <a:pt x="1" y="506"/>
                    <a:pt x="512" y="2"/>
                    <a:pt x="1136" y="0"/>
                  </a:cubicBezTo>
                  <a:close/>
                </a:path>
              </a:pathLst>
            </a:custGeom>
            <a:blipFill dpi="0" rotWithShape="0">
              <a:blip r:embed="rId7" cstate="print"/>
              <a:srcRect/>
              <a:tile tx="0" ty="0" sx="100000" sy="100000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400"/>
            </a:p>
          </p:txBody>
        </p:sp>
        <p:sp>
          <p:nvSpPr>
            <p:cNvPr id="127" name="PA-圆角矩形 12"/>
            <p:cNvSpPr/>
            <p:nvPr>
              <p:custDataLst>
                <p:tags r:id="rId14"/>
              </p:custDataLst>
            </p:nvPr>
          </p:nvSpPr>
          <p:spPr>
            <a:xfrm>
              <a:off x="8521067" y="4294779"/>
              <a:ext cx="41981" cy="880693"/>
            </a:xfrm>
            <a:custGeom>
              <a:avLst/>
              <a:gdLst>
                <a:gd name="connsiteX0" fmla="*/ 974 w 116840"/>
                <a:gd name="connsiteY0" fmla="*/ 0 h 2451101"/>
                <a:gd name="connsiteX1" fmla="*/ 115870 w 116840"/>
                <a:gd name="connsiteY1" fmla="*/ 4 h 2451101"/>
                <a:gd name="connsiteX2" fmla="*/ 116840 w 116840"/>
                <a:gd name="connsiteY2" fmla="*/ 980 h 2451101"/>
                <a:gd name="connsiteX3" fmla="*/ 116838 w 116840"/>
                <a:gd name="connsiteY3" fmla="*/ 2450124 h 2451101"/>
                <a:gd name="connsiteX4" fmla="*/ 115867 w 116840"/>
                <a:gd name="connsiteY4" fmla="*/ 2451101 h 2451101"/>
                <a:gd name="connsiteX5" fmla="*/ 972 w 116840"/>
                <a:gd name="connsiteY5" fmla="*/ 2451101 h 2451101"/>
                <a:gd name="connsiteX6" fmla="*/ 4 w 116840"/>
                <a:gd name="connsiteY6" fmla="*/ 2450130 h 2451101"/>
                <a:gd name="connsiteX7" fmla="*/ 1 w 116840"/>
                <a:gd name="connsiteY7" fmla="*/ 977 h 2451101"/>
                <a:gd name="connsiteX8" fmla="*/ 974 w 116840"/>
                <a:gd name="connsiteY8" fmla="*/ 0 h 2451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6840" h="2451101">
                  <a:moveTo>
                    <a:pt x="974" y="0"/>
                  </a:moveTo>
                  <a:lnTo>
                    <a:pt x="115870" y="4"/>
                  </a:lnTo>
                  <a:cubicBezTo>
                    <a:pt x="116402" y="1"/>
                    <a:pt x="116842" y="440"/>
                    <a:pt x="116840" y="980"/>
                  </a:cubicBezTo>
                  <a:lnTo>
                    <a:pt x="116838" y="2450124"/>
                  </a:lnTo>
                  <a:cubicBezTo>
                    <a:pt x="116841" y="2450663"/>
                    <a:pt x="116402" y="2451106"/>
                    <a:pt x="115867" y="2451101"/>
                  </a:cubicBezTo>
                  <a:lnTo>
                    <a:pt x="972" y="2451101"/>
                  </a:lnTo>
                  <a:cubicBezTo>
                    <a:pt x="433" y="2451105"/>
                    <a:pt x="-4" y="2450666"/>
                    <a:pt x="4" y="2450130"/>
                  </a:cubicBezTo>
                  <a:lnTo>
                    <a:pt x="1" y="977"/>
                  </a:lnTo>
                  <a:cubicBezTo>
                    <a:pt x="-2" y="440"/>
                    <a:pt x="434" y="2"/>
                    <a:pt x="974" y="0"/>
                  </a:cubicBezTo>
                  <a:close/>
                </a:path>
              </a:pathLst>
            </a:custGeom>
            <a:blipFill dpi="0" rotWithShape="0">
              <a:blip r:embed="rId7" cstate="print"/>
              <a:srcRect/>
              <a:tile tx="0" ty="0" sx="100000" sy="100000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400"/>
            </a:p>
          </p:txBody>
        </p:sp>
      </p:grpSp>
      <p:cxnSp>
        <p:nvCxnSpPr>
          <p:cNvPr id="66" name="直接箭头连接符 65"/>
          <p:cNvCxnSpPr/>
          <p:nvPr/>
        </p:nvCxnSpPr>
        <p:spPr>
          <a:xfrm flipH="1">
            <a:off x="3905677" y="4006572"/>
            <a:ext cx="2543" cy="427991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902811" y="6126397"/>
            <a:ext cx="7141081" cy="66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735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转化率</a:t>
            </a:r>
            <a:r>
              <a:rPr lang="zh-CN" altLang="en-US" sz="3735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低</a:t>
            </a:r>
            <a:r>
              <a:rPr lang="zh-CN" altLang="en-US" sz="3735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高成本  </a:t>
            </a:r>
            <a:r>
              <a:rPr lang="en-US" altLang="zh-CN" sz="3735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PFC</a:t>
            </a:r>
            <a:r>
              <a:rPr lang="zh-CN" altLang="en-US" sz="3735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气体</a:t>
            </a:r>
            <a:r>
              <a:rPr lang="zh-CN" altLang="en-US" sz="3735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高污染</a:t>
            </a:r>
            <a:r>
              <a:rPr lang="zh-CN" altLang="en-US" sz="2400" dirty="0" smtClean="0"/>
              <a:t>    </a:t>
            </a:r>
            <a:endParaRPr lang="zh-CN" altLang="en-US" sz="2400" dirty="0"/>
          </a:p>
        </p:txBody>
      </p:sp>
      <p:cxnSp>
        <p:nvCxnSpPr>
          <p:cNvPr id="55" name="直接箭头连接符 54"/>
          <p:cNvCxnSpPr/>
          <p:nvPr/>
        </p:nvCxnSpPr>
        <p:spPr>
          <a:xfrm flipH="1">
            <a:off x="3925779" y="5042291"/>
            <a:ext cx="2543" cy="427991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右箭头 10"/>
          <p:cNvSpPr/>
          <p:nvPr/>
        </p:nvSpPr>
        <p:spPr>
          <a:xfrm>
            <a:off x="3869965" y="2054611"/>
            <a:ext cx="859276" cy="480000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78" tIns="60941" rIns="121878" bIns="60941" rtlCol="0" anchor="ctr"/>
          <a:lstStyle/>
          <a:p>
            <a:pPr algn="ctr"/>
            <a:endParaRPr lang="zh-CN" altLang="en-US" sz="2400"/>
          </a:p>
        </p:txBody>
      </p:sp>
      <p:grpSp>
        <p:nvGrpSpPr>
          <p:cNvPr id="2" name="组合 1"/>
          <p:cNvGrpSpPr/>
          <p:nvPr/>
        </p:nvGrpSpPr>
        <p:grpSpPr>
          <a:xfrm>
            <a:off x="1055689" y="931397"/>
            <a:ext cx="10080627" cy="137651"/>
            <a:chOff x="6618518" y="1126210"/>
            <a:chExt cx="10080625" cy="103239"/>
          </a:xfrm>
        </p:grpSpPr>
        <p:sp>
          <p:nvSpPr>
            <p:cNvPr id="3" name="矩形 2"/>
            <p:cNvSpPr/>
            <p:nvPr/>
          </p:nvSpPr>
          <p:spPr>
            <a:xfrm>
              <a:off x="6618518" y="1126210"/>
              <a:ext cx="1983307" cy="10323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cxnSp>
          <p:nvCxnSpPr>
            <p:cNvPr id="4" name="直接连接符 3"/>
            <p:cNvCxnSpPr/>
            <p:nvPr/>
          </p:nvCxnSpPr>
          <p:spPr>
            <a:xfrm flipV="1">
              <a:off x="8601825" y="1204049"/>
              <a:ext cx="8097318" cy="1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/>
        </p:nvSpPr>
        <p:spPr>
          <a:xfrm>
            <a:off x="924246" y="-12457"/>
            <a:ext cx="8882380" cy="920750"/>
          </a:xfrm>
          <a:prstGeom prst="rect">
            <a:avLst/>
          </a:prstGeom>
          <a:noFill/>
        </p:spPr>
        <p:txBody>
          <a:bodyPr wrap="none" lIns="121878" tIns="60941" rIns="121878" bIns="60941" rtlCol="0">
            <a:spAutoFit/>
          </a:bodyPr>
          <a:lstStyle/>
          <a:p>
            <a:r>
              <a:rPr lang="zh-CN" altLang="en-US" sz="5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产品介绍</a:t>
            </a:r>
            <a:r>
              <a:rPr lang="en-US" altLang="zh-CN" sz="5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新型</a:t>
            </a:r>
            <a:r>
              <a:rPr lang="zh-CN" altLang="en-US" sz="4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电解槽</a:t>
            </a:r>
            <a:r>
              <a:rPr lang="zh-CN" altLang="en-US" sz="4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控制系统</a:t>
            </a:r>
            <a:endParaRPr lang="zh-CN" altLang="en-US" sz="4000" b="1" dirty="0">
              <a:solidFill>
                <a:schemeClr val="accent5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78309" y="7529400"/>
            <a:ext cx="6435164" cy="0"/>
          </a:xfrm>
          <a:prstGeom prst="line">
            <a:avLst/>
          </a:prstGeom>
          <a:ln w="15875">
            <a:gradFill>
              <a:gsLst>
                <a:gs pos="13000">
                  <a:schemeClr val="accent5"/>
                </a:gs>
                <a:gs pos="100000">
                  <a:schemeClr val="accent5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rot="16200000">
            <a:off x="-739269" y="6608851"/>
            <a:ext cx="2784311" cy="0"/>
          </a:xfrm>
          <a:prstGeom prst="line">
            <a:avLst/>
          </a:prstGeom>
          <a:ln w="15875">
            <a:gradFill>
              <a:gsLst>
                <a:gs pos="13000">
                  <a:schemeClr val="accent5"/>
                </a:gs>
                <a:gs pos="100000">
                  <a:schemeClr val="accent5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圆角矩形 5"/>
          <p:cNvSpPr/>
          <p:nvPr/>
        </p:nvSpPr>
        <p:spPr>
          <a:xfrm>
            <a:off x="1040461" y="1861468"/>
            <a:ext cx="2860980" cy="816013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1040460" y="1861468"/>
            <a:ext cx="1505108" cy="82419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8" name="圆角矩形 37"/>
          <p:cNvSpPr/>
          <p:nvPr/>
        </p:nvSpPr>
        <p:spPr>
          <a:xfrm>
            <a:off x="4740923" y="1861841"/>
            <a:ext cx="2688659" cy="81354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9" name="圆角矩形 38"/>
          <p:cNvSpPr/>
          <p:nvPr/>
        </p:nvSpPr>
        <p:spPr>
          <a:xfrm>
            <a:off x="4740923" y="1861468"/>
            <a:ext cx="1414453" cy="8217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62651" y="1973620"/>
            <a:ext cx="3233795" cy="530860"/>
          </a:xfrm>
          <a:prstGeom prst="rect">
            <a:avLst/>
          </a:prstGeom>
          <a:noFill/>
        </p:spPr>
        <p:txBody>
          <a:bodyPr wrap="square" lIns="121878" tIns="60941" rIns="121878" bIns="60941" rtlCol="0">
            <a:spAutoFit/>
          </a:bodyPr>
          <a:lstStyle/>
          <a:p>
            <a:pPr algn="ctr"/>
            <a:r>
              <a:rPr lang="zh-CN" altLang="en-US" sz="2665" dirty="0">
                <a:latin typeface="微软雅黑" panose="020B0503020204020204" pitchFamily="34" charset="-122"/>
                <a:ea typeface="微软雅黑" panose="020B0503020204020204" pitchFamily="34" charset="-122"/>
              </a:rPr>
              <a:t>阳极电流在线检测</a:t>
            </a:r>
            <a:endParaRPr lang="en-US" altLang="zh-CN" sz="2665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8346591" y="1862313"/>
            <a:ext cx="2531697" cy="80754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4" name="圆角矩形 43"/>
          <p:cNvSpPr/>
          <p:nvPr/>
        </p:nvSpPr>
        <p:spPr>
          <a:xfrm>
            <a:off x="8346589" y="1861841"/>
            <a:ext cx="1331879" cy="81564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346591" y="2001368"/>
            <a:ext cx="2531697" cy="530860"/>
          </a:xfrm>
          <a:prstGeom prst="rect">
            <a:avLst/>
          </a:prstGeom>
          <a:noFill/>
        </p:spPr>
        <p:txBody>
          <a:bodyPr wrap="square" lIns="121878" tIns="60941" rIns="121878" bIns="60941" rtlCol="0">
            <a:spAutoFit/>
          </a:bodyPr>
          <a:lstStyle/>
          <a:p>
            <a:pPr algn="ctr"/>
            <a:r>
              <a:rPr lang="zh-CN" altLang="en-US" sz="2665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单点按需下料</a:t>
            </a:r>
            <a:endParaRPr lang="zh-CN" altLang="en-US" sz="2665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40921" y="1996715"/>
            <a:ext cx="2688660" cy="530860"/>
          </a:xfrm>
          <a:prstGeom prst="rect">
            <a:avLst/>
          </a:prstGeom>
          <a:noFill/>
        </p:spPr>
        <p:txBody>
          <a:bodyPr wrap="square" lIns="121878" tIns="60941" rIns="121878" bIns="60941" rtlCol="0">
            <a:spAutoFit/>
          </a:bodyPr>
          <a:lstStyle/>
          <a:p>
            <a:pPr algn="ctr"/>
            <a:r>
              <a:rPr lang="zh-CN" altLang="en-US" sz="2665" dirty="0">
                <a:latin typeface="微软雅黑" panose="020B0503020204020204" pitchFamily="34" charset="-122"/>
                <a:ea typeface="微软雅黑" panose="020B0503020204020204" pitchFamily="34" charset="-122"/>
              </a:rPr>
              <a:t>阳极效应预报</a:t>
            </a:r>
            <a:endParaRPr lang="zh-CN" altLang="en-US" sz="2665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81" y="2122151"/>
            <a:ext cx="910485" cy="48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0" name="组合 19"/>
          <p:cNvGrpSpPr/>
          <p:nvPr/>
        </p:nvGrpSpPr>
        <p:grpSpPr>
          <a:xfrm>
            <a:off x="2592871" y="3175267"/>
            <a:ext cx="8774189" cy="1423447"/>
            <a:chOff x="1940937" y="3051495"/>
            <a:chExt cx="6580642" cy="1067585"/>
          </a:xfrm>
        </p:grpSpPr>
        <p:sp>
          <p:nvSpPr>
            <p:cNvPr id="16" name="流程图: 预定义过程 15"/>
            <p:cNvSpPr/>
            <p:nvPr/>
          </p:nvSpPr>
          <p:spPr>
            <a:xfrm>
              <a:off x="1999227" y="3051495"/>
              <a:ext cx="5138181" cy="1067585"/>
            </a:xfrm>
            <a:prstGeom prst="flowChartPredefinedProcess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878" tIns="60941" rIns="121878" bIns="60941"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940937" y="3085685"/>
              <a:ext cx="6580642" cy="890588"/>
            </a:xfrm>
            <a:prstGeom prst="rect">
              <a:avLst/>
            </a:prstGeom>
            <a:noFill/>
          </p:spPr>
          <p:txBody>
            <a:bodyPr wrap="square" lIns="121878" tIns="60941" rIns="121878" bIns="60941" rtlCol="0">
              <a:spAutoFit/>
            </a:bodyPr>
            <a:lstStyle/>
            <a:p>
              <a:r>
                <a:rPr lang="zh-CN" altLang="en-US" sz="4265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       全国首创</a:t>
              </a:r>
              <a:endParaRPr lang="en-US" altLang="zh-CN" sz="2665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66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实时检测槽内状况，早发现、早预报、早处理</a:t>
              </a:r>
              <a:endParaRPr lang="en-US" altLang="zh-CN" sz="2665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028065" y="5008857"/>
            <a:ext cx="10102215" cy="1734185"/>
            <a:chOff x="791768" y="4209598"/>
            <a:chExt cx="7576801" cy="1340124"/>
          </a:xfrm>
        </p:grpSpPr>
        <p:sp>
          <p:nvSpPr>
            <p:cNvPr id="13" name="矩形 12"/>
            <p:cNvSpPr/>
            <p:nvPr/>
          </p:nvSpPr>
          <p:spPr>
            <a:xfrm>
              <a:off x="791768" y="4306285"/>
              <a:ext cx="7576800" cy="122186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91769" y="4209598"/>
              <a:ext cx="7576800" cy="13401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665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提高转换率</a:t>
              </a:r>
              <a:r>
                <a:rPr lang="en-US" altLang="zh-CN" sz="3200" b="1" kern="1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1%</a:t>
              </a:r>
              <a:r>
                <a:rPr lang="en-US" altLang="zh-CN" sz="3735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=</a:t>
              </a:r>
              <a:r>
                <a:rPr lang="zh-CN" altLang="en-US" sz="266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每日每系列增产</a:t>
              </a:r>
              <a:r>
                <a:rPr lang="en-US" altLang="zh-CN" sz="3200" b="1" kern="1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7.6</a:t>
              </a:r>
              <a:r>
                <a:rPr lang="zh-CN" altLang="en-US" sz="3200" b="1" kern="1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吨</a:t>
              </a:r>
              <a:r>
                <a:rPr lang="zh-CN" altLang="en-US" sz="266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原铝</a:t>
              </a:r>
              <a:endParaRPr lang="en-US" altLang="zh-CN" sz="2665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66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降低直流电耗</a:t>
              </a:r>
              <a:r>
                <a:rPr lang="en-US" altLang="zh-CN" sz="3200" b="1" kern="1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107KWh</a:t>
              </a:r>
              <a:r>
                <a:rPr lang="en-US" altLang="zh-CN" sz="3735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=</a:t>
              </a:r>
              <a:r>
                <a:rPr lang="zh-CN" altLang="en-US" sz="266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每日每系列减少电耗</a:t>
              </a:r>
              <a:r>
                <a:rPr lang="en-US" altLang="zh-CN" sz="3200" b="1" kern="1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2.4</a:t>
              </a:r>
              <a:r>
                <a:rPr lang="zh-CN" altLang="en-US" sz="3200" b="1" kern="1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万度</a:t>
              </a:r>
              <a:endParaRPr lang="en-US" altLang="zh-CN" sz="3200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  <a:p>
              <a:pPr algn="ctr"/>
              <a:r>
                <a:rPr lang="zh-CN" altLang="en-US" sz="266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减排</a:t>
              </a:r>
              <a:r>
                <a:rPr lang="en-US" altLang="zh-CN" sz="3200" b="1" kern="1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PFC</a:t>
              </a:r>
              <a:r>
                <a:rPr lang="zh-CN" altLang="en-US" sz="2665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气体</a:t>
              </a:r>
              <a:r>
                <a:rPr lang="en-US" altLang="zh-CN" sz="3200" b="1" kern="1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56%</a:t>
              </a:r>
              <a:endParaRPr lang="en-US" altLang="zh-CN" sz="3200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5" name="下箭头 14"/>
          <p:cNvSpPr/>
          <p:nvPr/>
        </p:nvSpPr>
        <p:spPr>
          <a:xfrm>
            <a:off x="5709981" y="2687027"/>
            <a:ext cx="720000" cy="480000"/>
          </a:xfrm>
          <a:prstGeom prst="down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4" name="下箭头 33"/>
          <p:cNvSpPr/>
          <p:nvPr/>
        </p:nvSpPr>
        <p:spPr>
          <a:xfrm>
            <a:off x="5719411" y="4598713"/>
            <a:ext cx="720000" cy="480000"/>
          </a:xfrm>
          <a:prstGeom prst="down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2" name="TextBox 21"/>
          <p:cNvSpPr txBox="1"/>
          <p:nvPr/>
        </p:nvSpPr>
        <p:spPr>
          <a:xfrm>
            <a:off x="1793013" y="1009650"/>
            <a:ext cx="8681947" cy="66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65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本团队经过</a:t>
            </a:r>
            <a:r>
              <a:rPr lang="en-US" altLang="zh-CN" sz="2665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665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年研发，为期</a:t>
            </a:r>
            <a:r>
              <a:rPr lang="en-US" altLang="zh-CN" sz="2665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424</a:t>
            </a:r>
            <a:r>
              <a:rPr lang="zh-CN" altLang="en-US" sz="2665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天工业试用</a:t>
            </a:r>
            <a:r>
              <a:rPr lang="zh-CN" altLang="en-US" sz="3735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革命性</a:t>
            </a:r>
            <a:r>
              <a:rPr lang="zh-CN" altLang="en-US" sz="2665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提出</a:t>
            </a:r>
            <a:endParaRPr lang="zh-CN" altLang="en-US" sz="2665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55689" y="947272"/>
            <a:ext cx="10080627" cy="137651"/>
            <a:chOff x="6618518" y="1126210"/>
            <a:chExt cx="10080625" cy="103239"/>
          </a:xfrm>
        </p:grpSpPr>
        <p:sp>
          <p:nvSpPr>
            <p:cNvPr id="3" name="矩形 2"/>
            <p:cNvSpPr/>
            <p:nvPr/>
          </p:nvSpPr>
          <p:spPr>
            <a:xfrm>
              <a:off x="6618518" y="1126210"/>
              <a:ext cx="1983307" cy="10323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cxnSp>
          <p:nvCxnSpPr>
            <p:cNvPr id="4" name="直接连接符 3"/>
            <p:cNvCxnSpPr/>
            <p:nvPr/>
          </p:nvCxnSpPr>
          <p:spPr>
            <a:xfrm flipV="1">
              <a:off x="8601825" y="1204049"/>
              <a:ext cx="8097318" cy="1"/>
            </a:xfrm>
            <a:prstGeom prst="line">
              <a:avLst/>
            </a:prstGeom>
            <a:ln w="2222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/>
        </p:nvSpPr>
        <p:spPr>
          <a:xfrm>
            <a:off x="924251" y="-28892"/>
            <a:ext cx="2884170" cy="920750"/>
          </a:xfrm>
          <a:prstGeom prst="rect">
            <a:avLst/>
          </a:prstGeom>
          <a:noFill/>
        </p:spPr>
        <p:txBody>
          <a:bodyPr wrap="none" lIns="121878" tIns="60941" rIns="121878" bIns="60941" rtlCol="0">
            <a:spAutoFit/>
          </a:bodyPr>
          <a:lstStyle/>
          <a:p>
            <a:r>
              <a:rPr lang="zh-CN" altLang="en-US" sz="5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竞争优势</a:t>
            </a:r>
            <a:endParaRPr lang="zh-CN" altLang="en-US" sz="5200" b="1" dirty="0">
              <a:solidFill>
                <a:schemeClr val="accent5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矩形 91"/>
          <p:cNvSpPr/>
          <p:nvPr/>
        </p:nvSpPr>
        <p:spPr>
          <a:xfrm flipH="1">
            <a:off x="1001733" y="5403530"/>
            <a:ext cx="10365431" cy="1270635"/>
          </a:xfrm>
          <a:prstGeom prst="rect">
            <a:avLst/>
          </a:prstGeom>
        </p:spPr>
        <p:txBody>
          <a:bodyPr wrap="square" lIns="121878" tIns="60941" rIns="121878" bIns="60941">
            <a:spAutoFit/>
          </a:bodyPr>
          <a:lstStyle/>
          <a:p>
            <a:pPr algn="ctr"/>
            <a:r>
              <a:rPr lang="zh-CN" altLang="en-US" sz="3735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可改装已投入生产的槽控系统厂商无需全套购买</a:t>
            </a:r>
            <a:endParaRPr lang="en-US" altLang="zh-CN" sz="3735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/>
            <a:r>
              <a:rPr lang="zh-CN" altLang="en-US" sz="3735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大大降低成本</a:t>
            </a:r>
            <a:endParaRPr lang="zh-CN" altLang="en-US" sz="3735" b="1" kern="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3196" name="组合 3195"/>
          <p:cNvGrpSpPr/>
          <p:nvPr/>
        </p:nvGrpSpPr>
        <p:grpSpPr>
          <a:xfrm>
            <a:off x="1069717" y="1509115"/>
            <a:ext cx="4768167" cy="3292117"/>
            <a:chOff x="844915" y="1449238"/>
            <a:chExt cx="4605506" cy="2321197"/>
          </a:xfrm>
        </p:grpSpPr>
        <p:sp>
          <p:nvSpPr>
            <p:cNvPr id="42" name="等腰三角形 41"/>
            <p:cNvSpPr/>
            <p:nvPr/>
          </p:nvSpPr>
          <p:spPr>
            <a:xfrm rot="5400000" flipH="1">
              <a:off x="3008255" y="1671025"/>
              <a:ext cx="216574" cy="2972292"/>
            </a:xfrm>
            <a:custGeom>
              <a:avLst/>
              <a:gdLst>
                <a:gd name="connsiteX0" fmla="*/ 0 w 218921"/>
                <a:gd name="connsiteY0" fmla="*/ 2984088 h 2984088"/>
                <a:gd name="connsiteX1" fmla="*/ 218921 w 218921"/>
                <a:gd name="connsiteY1" fmla="*/ 0 h 2984088"/>
                <a:gd name="connsiteX2" fmla="*/ 218921 w 218921"/>
                <a:gd name="connsiteY2" fmla="*/ 2984088 h 2984088"/>
                <a:gd name="connsiteX3" fmla="*/ 0 w 218921"/>
                <a:gd name="connsiteY3" fmla="*/ 2984088 h 2984088"/>
                <a:gd name="connsiteX0-1" fmla="*/ 0 w 218921"/>
                <a:gd name="connsiteY0-2" fmla="*/ 2984088 h 2984088"/>
                <a:gd name="connsiteX1-3" fmla="*/ 108463 w 218921"/>
                <a:gd name="connsiteY1-4" fmla="*/ 2339462 h 2984088"/>
                <a:gd name="connsiteX2-5" fmla="*/ 218921 w 218921"/>
                <a:gd name="connsiteY2-6" fmla="*/ 0 h 2984088"/>
                <a:gd name="connsiteX3-7" fmla="*/ 218921 w 218921"/>
                <a:gd name="connsiteY3-8" fmla="*/ 2984088 h 2984088"/>
                <a:gd name="connsiteX4" fmla="*/ 0 w 218921"/>
                <a:gd name="connsiteY4" fmla="*/ 2984088 h 2984088"/>
                <a:gd name="connsiteX0-9" fmla="*/ 2453 w 221374"/>
                <a:gd name="connsiteY0-10" fmla="*/ 2984088 h 2984088"/>
                <a:gd name="connsiteX1-11" fmla="*/ 110916 w 221374"/>
                <a:gd name="connsiteY1-12" fmla="*/ 2339462 h 2984088"/>
                <a:gd name="connsiteX2-13" fmla="*/ 221374 w 221374"/>
                <a:gd name="connsiteY2-14" fmla="*/ 0 h 2984088"/>
                <a:gd name="connsiteX3-15" fmla="*/ 221374 w 221374"/>
                <a:gd name="connsiteY3-16" fmla="*/ 2984088 h 2984088"/>
                <a:gd name="connsiteX4-17" fmla="*/ 2453 w 221374"/>
                <a:gd name="connsiteY4-18" fmla="*/ 2984088 h 2984088"/>
                <a:gd name="connsiteX0-19" fmla="*/ 8070 w 226991"/>
                <a:gd name="connsiteY0-20" fmla="*/ 2984088 h 3049797"/>
                <a:gd name="connsiteX1-21" fmla="*/ 116533 w 226991"/>
                <a:gd name="connsiteY1-22" fmla="*/ 2339462 h 3049797"/>
                <a:gd name="connsiteX2-23" fmla="*/ 226991 w 226991"/>
                <a:gd name="connsiteY2-24" fmla="*/ 0 h 3049797"/>
                <a:gd name="connsiteX3-25" fmla="*/ 226991 w 226991"/>
                <a:gd name="connsiteY3-26" fmla="*/ 2984088 h 3049797"/>
                <a:gd name="connsiteX4-27" fmla="*/ 8070 w 226991"/>
                <a:gd name="connsiteY4-28" fmla="*/ 2984088 h 3049797"/>
                <a:gd name="connsiteX0-29" fmla="*/ 3727 w 222648"/>
                <a:gd name="connsiteY0-30" fmla="*/ 2984088 h 3055655"/>
                <a:gd name="connsiteX1-31" fmla="*/ 112190 w 222648"/>
                <a:gd name="connsiteY1-32" fmla="*/ 2339462 h 3055655"/>
                <a:gd name="connsiteX2-33" fmla="*/ 222648 w 222648"/>
                <a:gd name="connsiteY2-34" fmla="*/ 0 h 3055655"/>
                <a:gd name="connsiteX3-35" fmla="*/ 222648 w 222648"/>
                <a:gd name="connsiteY3-36" fmla="*/ 2984088 h 3055655"/>
                <a:gd name="connsiteX4-37" fmla="*/ 3727 w 222648"/>
                <a:gd name="connsiteY4-38" fmla="*/ 2984088 h 30556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17" y="connsiteY4-18"/>
                </a:cxn>
              </a:cxnLst>
              <a:rect l="l" t="t" r="r" b="b"/>
              <a:pathLst>
                <a:path w="222648" h="3055655">
                  <a:moveTo>
                    <a:pt x="3727" y="2984088"/>
                  </a:moveTo>
                  <a:cubicBezTo>
                    <a:pt x="-14683" y="2876650"/>
                    <a:pt x="37271" y="3497108"/>
                    <a:pt x="112190" y="2339462"/>
                  </a:cubicBezTo>
                  <a:cubicBezTo>
                    <a:pt x="187109" y="1181816"/>
                    <a:pt x="185829" y="779821"/>
                    <a:pt x="222648" y="0"/>
                  </a:cubicBezTo>
                  <a:lnTo>
                    <a:pt x="222648" y="2984088"/>
                  </a:lnTo>
                  <a:lnTo>
                    <a:pt x="3727" y="298408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59000">
                  <a:srgbClr val="5B595B"/>
                </a:gs>
                <a:gs pos="100000">
                  <a:schemeClr val="bg2">
                    <a:lumMod val="2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41" name="矩形 40"/>
            <p:cNvSpPr/>
            <p:nvPr/>
          </p:nvSpPr>
          <p:spPr>
            <a:xfrm>
              <a:off x="844915" y="1449238"/>
              <a:ext cx="4512090" cy="232119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grpSp>
          <p:nvGrpSpPr>
            <p:cNvPr id="53" name="组合 52"/>
            <p:cNvGrpSpPr/>
            <p:nvPr/>
          </p:nvGrpSpPr>
          <p:grpSpPr>
            <a:xfrm>
              <a:off x="938012" y="1588601"/>
              <a:ext cx="4512409" cy="1942125"/>
              <a:chOff x="-382568" y="3991122"/>
              <a:chExt cx="4638970" cy="1996597"/>
            </a:xfrm>
          </p:grpSpPr>
          <p:sp>
            <p:nvSpPr>
              <p:cNvPr id="54" name="文本框 53"/>
              <p:cNvSpPr txBox="1"/>
              <p:nvPr/>
            </p:nvSpPr>
            <p:spPr>
              <a:xfrm>
                <a:off x="125096" y="3991122"/>
                <a:ext cx="3409961" cy="422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2800">
                    <a:latin typeface="方正正中黑简体" panose="02000000000000000000" pitchFamily="2" charset="-122"/>
                    <a:ea typeface="方正正中黑简体" panose="02000000000000000000" pitchFamily="2" charset="-122"/>
                  </a:defRPr>
                </a:lvl1pPr>
              </a:lstStyle>
              <a:p>
                <a:r>
                  <a:rPr lang="zh-CN" altLang="en-US" sz="3200" dirty="0">
                    <a:ln w="18415" cmpd="sng">
                      <a:solidFill>
                        <a:schemeClr val="accent1"/>
                      </a:solidFill>
                      <a:prstDash val="solid"/>
                    </a:ln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铝电解槽控制系统</a:t>
                </a:r>
                <a:endParaRPr lang="zh-CN" altLang="en-US" sz="3200" dirty="0">
                  <a:ln w="18415" cmpd="sng">
                    <a:solidFill>
                      <a:schemeClr val="accent1"/>
                    </a:solidFill>
                    <a:prstDash val="solid"/>
                  </a:ln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" name="矩形 54"/>
              <p:cNvSpPr/>
              <p:nvPr/>
            </p:nvSpPr>
            <p:spPr>
              <a:xfrm>
                <a:off x="-382568" y="4493645"/>
                <a:ext cx="4638970" cy="14940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3200" b="1" kern="100" dirty="0" smtClean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全国首创</a:t>
                </a:r>
                <a:endParaRPr lang="en-US" altLang="zh-CN" sz="2665" kern="1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 algn="ctr"/>
                <a:r>
                  <a:rPr lang="zh-CN" altLang="en-US" sz="2665" kern="100" dirty="0" smtClean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硬件</a:t>
                </a:r>
                <a:r>
                  <a:rPr lang="zh-CN" altLang="en-US" sz="2665" kern="1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制造成本降低</a:t>
                </a:r>
                <a:r>
                  <a:rPr lang="en-US" altLang="zh-CN" sz="3200" b="1" kern="1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80%</a:t>
                </a:r>
                <a:r>
                  <a:rPr lang="zh-CN" altLang="en-US" sz="2665" kern="1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以上</a:t>
                </a:r>
                <a:endParaRPr lang="en-US" altLang="zh-CN" sz="2665" kern="1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 algn="ctr"/>
                <a:r>
                  <a:rPr lang="zh-CN" altLang="en-US" sz="2665" kern="1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预报准确率提高</a:t>
                </a:r>
                <a:r>
                  <a:rPr lang="en-US" altLang="zh-CN" sz="3200" b="1" kern="1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10%</a:t>
                </a:r>
                <a:endParaRPr lang="en-US" altLang="zh-CN" sz="2665" kern="1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 algn="ctr"/>
                <a:r>
                  <a:rPr lang="zh-CN" altLang="en-US" sz="2665" kern="1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故障率低至</a:t>
                </a:r>
                <a:r>
                  <a:rPr lang="en-US" altLang="zh-CN" sz="3200" b="1" kern="1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0.01%</a:t>
                </a:r>
                <a:endParaRPr lang="en-US" altLang="zh-CN" sz="2665" b="1" kern="1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3142" name="组合 3141"/>
            <p:cNvGrpSpPr/>
            <p:nvPr/>
          </p:nvGrpSpPr>
          <p:grpSpPr>
            <a:xfrm>
              <a:off x="2239742" y="1703600"/>
              <a:ext cx="68923" cy="303525"/>
              <a:chOff x="6551167" y="1547174"/>
              <a:chExt cx="82550" cy="363537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119" name="Freeform 43"/>
              <p:cNvSpPr/>
              <p:nvPr/>
            </p:nvSpPr>
            <p:spPr bwMode="auto">
              <a:xfrm>
                <a:off x="6624192" y="1547174"/>
                <a:ext cx="0" cy="17463"/>
              </a:xfrm>
              <a:custGeom>
                <a:avLst/>
                <a:gdLst>
                  <a:gd name="T0" fmla="*/ 11 h 11"/>
                  <a:gd name="T1" fmla="*/ 0 h 11"/>
                  <a:gd name="T2" fmla="*/ 0 h 11"/>
                  <a:gd name="T3" fmla="*/ 0 h 11"/>
                  <a:gd name="T4" fmla="*/ 11 h 11"/>
                  <a:gd name="T5" fmla="*/ 11 h 11"/>
                  <a:gd name="T6" fmla="*/ 11 h 1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</a:cxnLst>
                <a:rect l="0" t="0" r="r" b="b"/>
                <a:pathLst>
                  <a:path h="11">
                    <a:moveTo>
                      <a:pt x="0" y="1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20" name="Freeform 44"/>
              <p:cNvSpPr/>
              <p:nvPr/>
            </p:nvSpPr>
            <p:spPr bwMode="auto">
              <a:xfrm>
                <a:off x="6624192" y="1891661"/>
                <a:ext cx="0" cy="19050"/>
              </a:xfrm>
              <a:custGeom>
                <a:avLst/>
                <a:gdLst>
                  <a:gd name="T0" fmla="*/ 12 h 12"/>
                  <a:gd name="T1" fmla="*/ 12 h 12"/>
                  <a:gd name="T2" fmla="*/ 12 h 12"/>
                  <a:gd name="T3" fmla="*/ 0 h 12"/>
                  <a:gd name="T4" fmla="*/ 0 h 12"/>
                  <a:gd name="T5" fmla="*/ 0 h 12"/>
                  <a:gd name="T6" fmla="*/ 12 h 1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</a:cxnLst>
                <a:rect l="0" t="0" r="r" b="b"/>
                <a:pathLst>
                  <a:path h="12">
                    <a:moveTo>
                      <a:pt x="0" y="12"/>
                    </a:moveTo>
                    <a:lnTo>
                      <a:pt x="0" y="12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23" name="Rectangle 47"/>
              <p:cNvSpPr>
                <a:spLocks noChangeArrowheads="1"/>
              </p:cNvSpPr>
              <p:nvPr/>
            </p:nvSpPr>
            <p:spPr bwMode="auto">
              <a:xfrm>
                <a:off x="6624192" y="1891661"/>
                <a:ext cx="1588" cy="190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24" name="Freeform 48"/>
              <p:cNvSpPr/>
              <p:nvPr/>
            </p:nvSpPr>
            <p:spPr bwMode="auto">
              <a:xfrm>
                <a:off x="6624192" y="1547174"/>
                <a:ext cx="0" cy="17463"/>
              </a:xfrm>
              <a:custGeom>
                <a:avLst/>
                <a:gdLst>
                  <a:gd name="T0" fmla="*/ 11 h 11"/>
                  <a:gd name="T1" fmla="*/ 6 h 11"/>
                  <a:gd name="T2" fmla="*/ 0 h 11"/>
                  <a:gd name="T3" fmla="*/ 0 h 11"/>
                  <a:gd name="T4" fmla="*/ 6 h 11"/>
                  <a:gd name="T5" fmla="*/ 11 h 11"/>
                  <a:gd name="T6" fmla="*/ 11 h 1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</a:cxnLst>
                <a:rect l="0" t="0" r="r" b="b"/>
                <a:pathLst>
                  <a:path h="11">
                    <a:moveTo>
                      <a:pt x="0" y="11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07" name="Freeform 54"/>
              <p:cNvSpPr/>
              <p:nvPr/>
            </p:nvSpPr>
            <p:spPr bwMode="auto">
              <a:xfrm>
                <a:off x="6624192" y="1547174"/>
                <a:ext cx="0" cy="17463"/>
              </a:xfrm>
              <a:custGeom>
                <a:avLst/>
                <a:gdLst>
                  <a:gd name="T0" fmla="*/ 11 h 11"/>
                  <a:gd name="T1" fmla="*/ 0 h 11"/>
                  <a:gd name="T2" fmla="*/ 6 h 11"/>
                  <a:gd name="T3" fmla="*/ 0 h 11"/>
                  <a:gd name="T4" fmla="*/ 0 h 11"/>
                  <a:gd name="T5" fmla="*/ 11 h 11"/>
                  <a:gd name="T6" fmla="*/ 11 h 1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</a:cxnLst>
                <a:rect l="0" t="0" r="r" b="b"/>
                <a:pathLst>
                  <a:path h="11">
                    <a:moveTo>
                      <a:pt x="0" y="11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17" name="Freeform 63"/>
              <p:cNvSpPr/>
              <p:nvPr/>
            </p:nvSpPr>
            <p:spPr bwMode="auto">
              <a:xfrm>
                <a:off x="6624192" y="1547174"/>
                <a:ext cx="0" cy="17463"/>
              </a:xfrm>
              <a:custGeom>
                <a:avLst/>
                <a:gdLst>
                  <a:gd name="T0" fmla="*/ 1 w 1"/>
                  <a:gd name="T1" fmla="*/ 16 h 16"/>
                  <a:gd name="T2" fmla="*/ 1 w 1"/>
                  <a:gd name="T3" fmla="*/ 0 h 16"/>
                  <a:gd name="T4" fmla="*/ 0 w 1"/>
                  <a:gd name="T5" fmla="*/ 0 h 16"/>
                  <a:gd name="T6" fmla="*/ 1 w 1"/>
                  <a:gd name="T7" fmla="*/ 0 h 16"/>
                  <a:gd name="T8" fmla="*/ 1 w 1"/>
                  <a:gd name="T9" fmla="*/ 16 h 16"/>
                  <a:gd name="T10" fmla="*/ 1 w 1"/>
                  <a:gd name="T11" fmla="*/ 16 h 16"/>
                  <a:gd name="T12" fmla="*/ 1 w 1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6">
                    <a:moveTo>
                      <a:pt x="1" y="16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18" name="Freeform 64"/>
              <p:cNvSpPr/>
              <p:nvPr/>
            </p:nvSpPr>
            <p:spPr bwMode="auto">
              <a:xfrm>
                <a:off x="6624192" y="1891661"/>
                <a:ext cx="0" cy="19050"/>
              </a:xfrm>
              <a:custGeom>
                <a:avLst/>
                <a:gdLst>
                  <a:gd name="T0" fmla="*/ 1 w 1"/>
                  <a:gd name="T1" fmla="*/ 16 h 16"/>
                  <a:gd name="T2" fmla="*/ 0 w 1"/>
                  <a:gd name="T3" fmla="*/ 16 h 16"/>
                  <a:gd name="T4" fmla="*/ 1 w 1"/>
                  <a:gd name="T5" fmla="*/ 16 h 16"/>
                  <a:gd name="T6" fmla="*/ 1 w 1"/>
                  <a:gd name="T7" fmla="*/ 0 h 16"/>
                  <a:gd name="T8" fmla="*/ 1 w 1"/>
                  <a:gd name="T9" fmla="*/ 0 h 16"/>
                  <a:gd name="T10" fmla="*/ 1 w 1"/>
                  <a:gd name="T11" fmla="*/ 0 h 16"/>
                  <a:gd name="T12" fmla="*/ 1 w 1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6">
                    <a:moveTo>
                      <a:pt x="1" y="16"/>
                    </a:moveTo>
                    <a:cubicBezTo>
                      <a:pt x="1" y="16"/>
                      <a:pt x="1" y="16"/>
                      <a:pt x="0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1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19" name="Freeform 65"/>
              <p:cNvSpPr/>
              <p:nvPr/>
            </p:nvSpPr>
            <p:spPr bwMode="auto">
              <a:xfrm>
                <a:off x="6624192" y="1891661"/>
                <a:ext cx="0" cy="19050"/>
              </a:xfrm>
              <a:custGeom>
                <a:avLst/>
                <a:gdLst>
                  <a:gd name="T0" fmla="*/ 12 h 12"/>
                  <a:gd name="T1" fmla="*/ 6 h 12"/>
                  <a:gd name="T2" fmla="*/ 0 h 12"/>
                  <a:gd name="T3" fmla="*/ 0 h 12"/>
                  <a:gd name="T4" fmla="*/ 6 h 12"/>
                  <a:gd name="T5" fmla="*/ 12 h 12"/>
                  <a:gd name="T6" fmla="*/ 12 h 1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</a:cxnLst>
                <a:rect l="0" t="0" r="r" b="b"/>
                <a:pathLst>
                  <a:path h="12">
                    <a:moveTo>
                      <a:pt x="0" y="12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2"/>
                    </a:lnTo>
                    <a:lnTo>
                      <a:pt x="0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24" name="Freeform 70"/>
              <p:cNvSpPr/>
              <p:nvPr/>
            </p:nvSpPr>
            <p:spPr bwMode="auto">
              <a:xfrm>
                <a:off x="6624192" y="1547174"/>
                <a:ext cx="0" cy="17463"/>
              </a:xfrm>
              <a:custGeom>
                <a:avLst/>
                <a:gdLst>
                  <a:gd name="T0" fmla="*/ 11 h 11"/>
                  <a:gd name="T1" fmla="*/ 11 h 11"/>
                  <a:gd name="T2" fmla="*/ 6 h 11"/>
                  <a:gd name="T3" fmla="*/ 0 h 11"/>
                  <a:gd name="T4" fmla="*/ 0 h 11"/>
                  <a:gd name="T5" fmla="*/ 5 h 11"/>
                  <a:gd name="T6" fmla="*/ 11 h 1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</a:cxnLst>
                <a:rect l="0" t="0" r="r" b="b"/>
                <a:pathLst>
                  <a:path h="11">
                    <a:moveTo>
                      <a:pt x="0" y="11"/>
                    </a:moveTo>
                    <a:lnTo>
                      <a:pt x="0" y="11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27" name="Rectangle 73"/>
              <p:cNvSpPr>
                <a:spLocks noChangeArrowheads="1"/>
              </p:cNvSpPr>
              <p:nvPr/>
            </p:nvSpPr>
            <p:spPr bwMode="auto">
              <a:xfrm>
                <a:off x="6624192" y="1547174"/>
                <a:ext cx="1588" cy="17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31" name="Rectangle 77"/>
              <p:cNvSpPr>
                <a:spLocks noChangeArrowheads="1"/>
              </p:cNvSpPr>
              <p:nvPr/>
            </p:nvSpPr>
            <p:spPr bwMode="auto">
              <a:xfrm>
                <a:off x="6624192" y="1891661"/>
                <a:ext cx="1588" cy="190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34" name="Freeform 80"/>
              <p:cNvSpPr/>
              <p:nvPr/>
            </p:nvSpPr>
            <p:spPr bwMode="auto">
              <a:xfrm>
                <a:off x="6551167" y="1805936"/>
                <a:ext cx="73025" cy="26988"/>
              </a:xfrm>
              <a:custGeom>
                <a:avLst/>
                <a:gdLst>
                  <a:gd name="T0" fmla="*/ 3 w 64"/>
                  <a:gd name="T1" fmla="*/ 24 h 24"/>
                  <a:gd name="T2" fmla="*/ 0 w 64"/>
                  <a:gd name="T3" fmla="*/ 7 h 24"/>
                  <a:gd name="T4" fmla="*/ 64 w 64"/>
                  <a:gd name="T5" fmla="*/ 0 h 24"/>
                  <a:gd name="T6" fmla="*/ 64 w 64"/>
                  <a:gd name="T7" fmla="*/ 17 h 24"/>
                  <a:gd name="T8" fmla="*/ 3 w 64"/>
                  <a:gd name="T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24">
                    <a:moveTo>
                      <a:pt x="3" y="24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20" y="3"/>
                      <a:pt x="41" y="0"/>
                      <a:pt x="64" y="0"/>
                    </a:cubicBezTo>
                    <a:cubicBezTo>
                      <a:pt x="64" y="17"/>
                      <a:pt x="64" y="17"/>
                      <a:pt x="64" y="17"/>
                    </a:cubicBezTo>
                    <a:cubicBezTo>
                      <a:pt x="43" y="17"/>
                      <a:pt x="22" y="19"/>
                      <a:pt x="3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37" name="Freeform 83"/>
              <p:cNvSpPr/>
              <p:nvPr/>
            </p:nvSpPr>
            <p:spPr bwMode="auto">
              <a:xfrm>
                <a:off x="6616254" y="1901186"/>
                <a:ext cx="17463" cy="0"/>
              </a:xfrm>
              <a:custGeom>
                <a:avLst/>
                <a:gdLst>
                  <a:gd name="T0" fmla="*/ 0 w 11"/>
                  <a:gd name="T1" fmla="*/ 0 w 11"/>
                  <a:gd name="T2" fmla="*/ 11 w 11"/>
                  <a:gd name="T3" fmla="*/ 0 w 1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1">
                    <a:moveTo>
                      <a:pt x="0" y="0"/>
                    </a:moveTo>
                    <a:lnTo>
                      <a:pt x="0" y="0"/>
                    </a:lnTo>
                    <a:lnTo>
                      <a:pt x="1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39" name="Freeform 85"/>
              <p:cNvSpPr/>
              <p:nvPr/>
            </p:nvSpPr>
            <p:spPr bwMode="auto">
              <a:xfrm>
                <a:off x="6616254" y="1556699"/>
                <a:ext cx="17463" cy="0"/>
              </a:xfrm>
              <a:custGeom>
                <a:avLst/>
                <a:gdLst>
                  <a:gd name="T0" fmla="*/ 11 w 11"/>
                  <a:gd name="T1" fmla="*/ 0 w 11"/>
                  <a:gd name="T2" fmla="*/ 11 w 11"/>
                  <a:gd name="T3" fmla="*/ 11 w 1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1">
                    <a:moveTo>
                      <a:pt x="11" y="0"/>
                    </a:moveTo>
                    <a:lnTo>
                      <a:pt x="0" y="0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17" name="Freeform 41"/>
              <p:cNvSpPr/>
              <p:nvPr/>
            </p:nvSpPr>
            <p:spPr bwMode="auto">
              <a:xfrm>
                <a:off x="6624192" y="1891661"/>
                <a:ext cx="0" cy="19050"/>
              </a:xfrm>
              <a:custGeom>
                <a:avLst/>
                <a:gdLst>
                  <a:gd name="T0" fmla="*/ 12 h 12"/>
                  <a:gd name="T1" fmla="*/ 12 h 12"/>
                  <a:gd name="T2" fmla="*/ 0 h 12"/>
                  <a:gd name="T3" fmla="*/ 0 h 12"/>
                  <a:gd name="T4" fmla="*/ 4 h 12"/>
                  <a:gd name="T5" fmla="*/ 12 h 1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12">
                    <a:moveTo>
                      <a:pt x="0" y="12"/>
                    </a:moveTo>
                    <a:lnTo>
                      <a:pt x="0" y="1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8608" y="1509115"/>
            <a:ext cx="4085657" cy="3292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933101" y="17442"/>
            <a:ext cx="2895600" cy="912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335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市场分析</a:t>
            </a:r>
            <a:endParaRPr lang="zh-CN" altLang="en-US" sz="5335" b="1" dirty="0">
              <a:solidFill>
                <a:schemeClr val="accent5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3779815" y="1206923"/>
            <a:ext cx="3200400" cy="1168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zh-CN" altLang="en-US" sz="2665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国内所有铝电解槽槽控机生产厂家</a:t>
            </a:r>
            <a:endParaRPr lang="zh-CN" altLang="en-US" sz="2665" kern="100" dirty="0" smtClean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2" name="流程图: 准备 31"/>
          <p:cNvSpPr/>
          <p:nvPr/>
        </p:nvSpPr>
        <p:spPr>
          <a:xfrm>
            <a:off x="1211580" y="3715385"/>
            <a:ext cx="2039620" cy="1000760"/>
          </a:xfrm>
          <a:prstGeom prst="flowChartPreparation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目标群体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圆角矩形 44"/>
          <p:cNvSpPr/>
          <p:nvPr/>
        </p:nvSpPr>
        <p:spPr>
          <a:xfrm>
            <a:off x="3872580" y="5992584"/>
            <a:ext cx="3137820" cy="51296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4296983" y="5990115"/>
            <a:ext cx="2350085" cy="993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2665" kern="100" dirty="0" smtClean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原铝生产厂家</a:t>
            </a:r>
            <a:endParaRPr lang="zh-CN" altLang="en-US" sz="2665" kern="100" dirty="0" smtClean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en-US" sz="3200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6" name="圆角矩形 45"/>
          <p:cNvSpPr/>
          <p:nvPr/>
        </p:nvSpPr>
        <p:spPr>
          <a:xfrm>
            <a:off x="8259417" y="2017111"/>
            <a:ext cx="2966424" cy="74579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665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国内仅</a:t>
            </a:r>
            <a:r>
              <a:rPr lang="zh-CN" altLang="en-US" sz="3200" b="1" dirty="0" smtClean="0">
                <a:solidFill>
                  <a:srgbClr val="FF0000"/>
                </a:solidFill>
              </a:rPr>
              <a:t>四</a:t>
            </a:r>
            <a:r>
              <a:rPr lang="zh-CN" altLang="en-US" sz="2665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家</a:t>
            </a:r>
            <a:endParaRPr lang="zh-CN" altLang="en-US" sz="2665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7" name="圆角矩形 46"/>
          <p:cNvSpPr/>
          <p:nvPr/>
        </p:nvSpPr>
        <p:spPr>
          <a:xfrm>
            <a:off x="8259417" y="5177209"/>
            <a:ext cx="2966424" cy="135125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665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现有</a:t>
            </a:r>
            <a:r>
              <a:rPr lang="zh-CN" altLang="en-US" sz="3200" b="1" dirty="0" smtClean="0">
                <a:solidFill>
                  <a:srgbClr val="FF0000"/>
                </a:solidFill>
              </a:rPr>
              <a:t>一万多</a:t>
            </a:r>
            <a:r>
              <a:rPr lang="zh-CN" altLang="en-US" sz="2665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台大型铝电解槽投入使用</a:t>
            </a:r>
            <a:endParaRPr lang="zh-CN" altLang="en-US" sz="2665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51" name="直接箭头连接符 50"/>
          <p:cNvCxnSpPr>
            <a:stCxn id="32" idx="3"/>
            <a:endCxn id="17" idx="1"/>
          </p:cNvCxnSpPr>
          <p:nvPr/>
        </p:nvCxnSpPr>
        <p:spPr>
          <a:xfrm flipV="1">
            <a:off x="3251199" y="1791436"/>
            <a:ext cx="528320" cy="242443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4" name="直接箭头连接符 53"/>
          <p:cNvCxnSpPr>
            <a:stCxn id="32" idx="3"/>
            <a:endCxn id="45" idx="1"/>
          </p:cNvCxnSpPr>
          <p:nvPr/>
        </p:nvCxnSpPr>
        <p:spPr>
          <a:xfrm>
            <a:off x="3251199" y="4215866"/>
            <a:ext cx="621665" cy="20332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6" name="直接箭头连接符 65"/>
          <p:cNvCxnSpPr>
            <a:stCxn id="17" idx="3"/>
            <a:endCxn id="46" idx="1"/>
          </p:cNvCxnSpPr>
          <p:nvPr/>
        </p:nvCxnSpPr>
        <p:spPr>
          <a:xfrm>
            <a:off x="6980215" y="1791123"/>
            <a:ext cx="1279525" cy="59880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9" name="直接箭头连接符 68"/>
          <p:cNvCxnSpPr>
            <a:stCxn id="45" idx="3"/>
            <a:endCxn id="47" idx="1"/>
          </p:cNvCxnSpPr>
          <p:nvPr/>
        </p:nvCxnSpPr>
        <p:spPr>
          <a:xfrm flipV="1">
            <a:off x="7010400" y="5852825"/>
            <a:ext cx="1249045" cy="3962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0242" name="Picture 2" descr="http://img1.cache.netease.com/catchpic/C/C3/C38ECA2C06B9114E2E5ACCF4D1F46167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725332" y="2829560"/>
            <a:ext cx="4184751" cy="26945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16" name="组合 15"/>
          <p:cNvGrpSpPr/>
          <p:nvPr/>
        </p:nvGrpSpPr>
        <p:grpSpPr>
          <a:xfrm>
            <a:off x="1055689" y="918062"/>
            <a:ext cx="10080627" cy="137651"/>
            <a:chOff x="6618518" y="1126210"/>
            <a:chExt cx="10080625" cy="103239"/>
          </a:xfrm>
        </p:grpSpPr>
        <p:sp>
          <p:nvSpPr>
            <p:cNvPr id="18" name="矩形 17"/>
            <p:cNvSpPr/>
            <p:nvPr/>
          </p:nvSpPr>
          <p:spPr>
            <a:xfrm>
              <a:off x="6618518" y="1126210"/>
              <a:ext cx="1983307" cy="10323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cxnSp>
          <p:nvCxnSpPr>
            <p:cNvPr id="19" name="直接连接符 18"/>
            <p:cNvCxnSpPr/>
            <p:nvPr/>
          </p:nvCxnSpPr>
          <p:spPr>
            <a:xfrm flipV="1">
              <a:off x="8601825" y="1204049"/>
              <a:ext cx="8097318" cy="1"/>
            </a:xfrm>
            <a:prstGeom prst="line">
              <a:avLst/>
            </a:prstGeom>
            <a:ln w="2222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938856" y="37073"/>
            <a:ext cx="2884170" cy="920750"/>
          </a:xfrm>
          <a:prstGeom prst="rect">
            <a:avLst/>
          </a:prstGeom>
          <a:noFill/>
        </p:spPr>
        <p:txBody>
          <a:bodyPr wrap="none" lIns="121878" tIns="60941" rIns="121878" bIns="60941" rtlCol="0">
            <a:spAutoFit/>
          </a:bodyPr>
          <a:lstStyle/>
          <a:p>
            <a:r>
              <a:rPr lang="zh-CN" altLang="en-US" sz="5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商业模式</a:t>
            </a:r>
            <a:endParaRPr lang="zh-CN" altLang="en-US" sz="5200" b="1" dirty="0">
              <a:solidFill>
                <a:schemeClr val="accent5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36205" y="2611901"/>
            <a:ext cx="868783" cy="284936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99756" y="2691472"/>
            <a:ext cx="416560" cy="2717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265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技术输出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038995" y="4674400"/>
            <a:ext cx="4936975" cy="136334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原铝厂商</a:t>
            </a:r>
            <a:endParaRPr lang="en-US" altLang="zh-CN" sz="3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（现有超</a:t>
            </a:r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万台电解槽，五年一换）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抽取节省盈利的</a:t>
            </a:r>
            <a:r>
              <a:rPr lang="en-US" altLang="zh-CN" sz="2665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10%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038993" y="2027108"/>
            <a:ext cx="4936975" cy="136334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铝电解槽槽控机厂商</a:t>
            </a:r>
            <a:endParaRPr lang="en-US" altLang="zh-CN" sz="3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（全国共四家厂商）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抽取产品售价的</a:t>
            </a:r>
            <a:r>
              <a:rPr lang="en-US" altLang="zh-CN" sz="2665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5%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右箭头 40"/>
          <p:cNvSpPr/>
          <p:nvPr/>
        </p:nvSpPr>
        <p:spPr>
          <a:xfrm>
            <a:off x="7975969" y="5201412"/>
            <a:ext cx="965200" cy="344905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5" name="右箭头 44"/>
          <p:cNvSpPr/>
          <p:nvPr/>
        </p:nvSpPr>
        <p:spPr>
          <a:xfrm>
            <a:off x="7975968" y="2554121"/>
            <a:ext cx="965200" cy="344905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8" name="左大括号 47"/>
          <p:cNvSpPr/>
          <p:nvPr/>
        </p:nvSpPr>
        <p:spPr>
          <a:xfrm>
            <a:off x="2076929" y="2691472"/>
            <a:ext cx="587984" cy="2668959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941169" y="4922461"/>
            <a:ext cx="2306320" cy="9118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6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内蒙古锦联铝材有限公司</a:t>
            </a:r>
            <a:endParaRPr lang="zh-CN" altLang="en-US" sz="2665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950749" y="2257135"/>
            <a:ext cx="2296739" cy="9118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665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阿尔惠特有限公司</a:t>
            </a:r>
            <a:endParaRPr lang="zh-CN" altLang="en-US" sz="2665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055689" y="932667"/>
            <a:ext cx="10080627" cy="137651"/>
            <a:chOff x="6618518" y="1126210"/>
            <a:chExt cx="10080625" cy="103239"/>
          </a:xfrm>
        </p:grpSpPr>
        <p:sp>
          <p:nvSpPr>
            <p:cNvPr id="8" name="矩形 7"/>
            <p:cNvSpPr/>
            <p:nvPr/>
          </p:nvSpPr>
          <p:spPr>
            <a:xfrm>
              <a:off x="6618518" y="1126210"/>
              <a:ext cx="1983307" cy="10323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cxnSp>
          <p:nvCxnSpPr>
            <p:cNvPr id="9" name="直接连接符 8"/>
            <p:cNvCxnSpPr/>
            <p:nvPr/>
          </p:nvCxnSpPr>
          <p:spPr>
            <a:xfrm flipV="1">
              <a:off x="8601825" y="1204049"/>
              <a:ext cx="8097318" cy="1"/>
            </a:xfrm>
            <a:prstGeom prst="line">
              <a:avLst/>
            </a:prstGeom>
            <a:ln w="2222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055696" y="54853"/>
            <a:ext cx="2884170" cy="920750"/>
          </a:xfrm>
          <a:prstGeom prst="rect">
            <a:avLst/>
          </a:prstGeom>
          <a:noFill/>
        </p:spPr>
        <p:txBody>
          <a:bodyPr wrap="none" lIns="121878" tIns="60941" rIns="121878" bIns="60941" rtlCol="0">
            <a:spAutoFit/>
          </a:bodyPr>
          <a:lstStyle/>
          <a:p>
            <a:r>
              <a:rPr lang="zh-CN" altLang="en-US" sz="5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项目进度</a:t>
            </a:r>
            <a:endParaRPr lang="zh-CN" altLang="en-US" sz="5200" b="1" dirty="0">
              <a:solidFill>
                <a:schemeClr val="accent5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1014095" y="1488440"/>
            <a:ext cx="5708650" cy="4934585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64916" y="1782660"/>
            <a:ext cx="4511212" cy="1241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735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湖南阿尔惠特科技有限公司</a:t>
            </a:r>
            <a:endParaRPr lang="zh-CN" altLang="en-US" sz="3735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56005" y="2911475"/>
            <a:ext cx="5708650" cy="3107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已于湖南阿尔惠特公司达成合作意向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该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公司为国内仅有的四家槽控机厂商之一所占份额为</a:t>
            </a:r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29.5%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阿尔惠特公司预计每套系统定价为</a:t>
            </a:r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3~4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万元每出售一台给予本团队</a:t>
            </a:r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5%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的产品售价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预计第一期售出</a:t>
            </a:r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720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台（三个系列）合计</a:t>
            </a:r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2520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万元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团队可获红利</a:t>
            </a:r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126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万元</a:t>
            </a:r>
            <a:endParaRPr lang="zh-CN" altLang="en-US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75" name="图片 3" descr="QQ图片20190714111404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4995" y="1488440"/>
            <a:ext cx="3943350" cy="4970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组合 11"/>
          <p:cNvGrpSpPr/>
          <p:nvPr/>
        </p:nvGrpSpPr>
        <p:grpSpPr>
          <a:xfrm>
            <a:off x="1182689" y="1001247"/>
            <a:ext cx="10080627" cy="137651"/>
            <a:chOff x="6618518" y="1126210"/>
            <a:chExt cx="10080625" cy="103239"/>
          </a:xfrm>
        </p:grpSpPr>
        <p:sp>
          <p:nvSpPr>
            <p:cNvPr id="13" name="矩形 12"/>
            <p:cNvSpPr/>
            <p:nvPr/>
          </p:nvSpPr>
          <p:spPr>
            <a:xfrm>
              <a:off x="6618518" y="1126210"/>
              <a:ext cx="1983307" cy="10323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cxnSp>
          <p:nvCxnSpPr>
            <p:cNvPr id="14" name="直接连接符 13"/>
            <p:cNvCxnSpPr/>
            <p:nvPr/>
          </p:nvCxnSpPr>
          <p:spPr>
            <a:xfrm flipV="1">
              <a:off x="8601825" y="1204049"/>
              <a:ext cx="8097318" cy="1"/>
            </a:xfrm>
            <a:prstGeom prst="line">
              <a:avLst/>
            </a:prstGeom>
            <a:ln w="2222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992505" y="1471295"/>
            <a:ext cx="5708650" cy="493458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7629" y="1618169"/>
            <a:ext cx="4511217" cy="1241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73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内蒙古锦联铝材有限公司</a:t>
            </a:r>
            <a:endParaRPr lang="zh-CN" altLang="en-US" sz="3735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055689" y="914252"/>
            <a:ext cx="10080627" cy="137651"/>
            <a:chOff x="6618518" y="1126210"/>
            <a:chExt cx="10080625" cy="103239"/>
          </a:xfrm>
        </p:grpSpPr>
        <p:sp>
          <p:nvSpPr>
            <p:cNvPr id="7" name="矩形 6"/>
            <p:cNvSpPr/>
            <p:nvPr/>
          </p:nvSpPr>
          <p:spPr>
            <a:xfrm>
              <a:off x="6618518" y="1126210"/>
              <a:ext cx="1983307" cy="103239"/>
            </a:xfrm>
            <a:prstGeom prst="rect">
              <a:avLst/>
            </a:prstGeom>
            <a:solidFill>
              <a:srgbClr val="2E75B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cxnSp>
          <p:nvCxnSpPr>
            <p:cNvPr id="8" name="直接连接符 7"/>
            <p:cNvCxnSpPr/>
            <p:nvPr/>
          </p:nvCxnSpPr>
          <p:spPr>
            <a:xfrm flipV="1">
              <a:off x="8601825" y="1204049"/>
              <a:ext cx="8097318" cy="1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文本框 4"/>
          <p:cNvSpPr txBox="1"/>
          <p:nvPr/>
        </p:nvSpPr>
        <p:spPr>
          <a:xfrm>
            <a:off x="953461" y="-29602"/>
            <a:ext cx="2884170" cy="920750"/>
          </a:xfrm>
          <a:prstGeom prst="rect">
            <a:avLst/>
          </a:prstGeom>
          <a:noFill/>
        </p:spPr>
        <p:txBody>
          <a:bodyPr wrap="none" lIns="121878" tIns="60941" rIns="121878" bIns="60941" rtlCol="0">
            <a:spAutoFit/>
          </a:bodyPr>
          <a:lstStyle/>
          <a:p>
            <a:r>
              <a:rPr lang="zh-CN" altLang="en-US" sz="5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项目进度</a:t>
            </a:r>
            <a:endParaRPr lang="zh-CN" altLang="en-US" sz="5200" b="1" dirty="0">
              <a:solidFill>
                <a:schemeClr val="accent5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101" name="Picture 5" descr="D:\666 015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2455" y="1357630"/>
            <a:ext cx="3967480" cy="2771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D:\图像086 - 副本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2455" y="4212590"/>
            <a:ext cx="3967480" cy="2319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992505" y="2929255"/>
                <a:ext cx="5708649" cy="27392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锦联铝材有限公司已使用本套系统</a:t>
                </a:r>
                <a:r>
                  <a:rPr lang="en-US" altLang="zh-CN" sz="2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100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套</a:t>
                </a:r>
                <a:br>
                  <a:rPr lang="zh-CN" altLang="en-US" sz="2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2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预计第一期改造该公司一个系列的铝电解槽共</a:t>
                </a:r>
                <a:r>
                  <a:rPr lang="en-US" altLang="zh-CN" sz="2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240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台每年可节省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用电</a:t>
                </a:r>
                <a:r>
                  <a:rPr lang="en-US" altLang="zh-CN" sz="2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700.8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万度、增产</a:t>
                </a:r>
                <a:r>
                  <a:rPr lang="en-US" altLang="zh-CN" sz="2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2219.2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吨原铝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价值</a:t>
                </a:r>
                <a:endParaRPr lang="en-US" altLang="zh-CN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700.8x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altLang="zh-CN" sz="2400" b="0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en-US" altLang="zh-CN" sz="2400" b="0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2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x0.43x365+2219.2x15x0.04=434.5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万本团队可获红利</a:t>
                </a:r>
                <a:r>
                  <a:rPr lang="en-US" altLang="zh-CN" sz="2800" dirty="0" smtClean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43.45</a:t>
                </a:r>
                <a:r>
                  <a:rPr lang="zh-CN" altLang="en-US" sz="2800" dirty="0" smtClean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万 </a:t>
                </a:r>
                <a:endParaRPr lang="zh-CN" altLang="en-US" sz="2400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endParaRPr lang="zh-CN" altLang="en-US" sz="2400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2505" y="2929255"/>
                <a:ext cx="5708649" cy="2739211"/>
              </a:xfrm>
              <a:prstGeom prst="rect">
                <a:avLst/>
              </a:prstGeom>
              <a:blipFill rotWithShape="1">
                <a:blip r:embed="rId3"/>
                <a:stretch>
                  <a:fillRect l="-1709" t="-1782" r="-9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i"/>
  <p:tag name="KSO_WM_UNIT_INDEX" val="1"/>
  <p:tag name="KSO_WM_UNIT_ID" val="crop20194963_1*i*1"/>
  <p:tag name="KSO_WM_TEMPLATE_CATEGORY" val="crop"/>
  <p:tag name="KSO_WM_TEMPLATE_INDEX" val="20194963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PICTUREFILLRANGE" val="2c6e7530-7b18-4a69-a31d-5f058a0ee538"/>
  <p:tag name="KSO_WM_UNIT_VALUE" val="318*29"/>
  <p:tag name="KSO_WM_UNIT_HIGHLIGHT" val="0"/>
  <p:tag name="KSO_WM_UNIT_COMPATIBLE" val="0"/>
  <p:tag name="KSO_WM_UNIT_DIAGRAM_ISNUMVISUAL" val="0"/>
  <p:tag name="KSO_WM_UNIT_DIAGRAM_ISREFERUNIT" val="0"/>
  <p:tag name="KSO_WM_DIAGRAM_GROUP_CODE" val="1526901442"/>
  <p:tag name="KSO_WM_UNIT_TYPE" val="ζ_h_d"/>
  <p:tag name="KSO_WM_UNIT_INDEX" val="1_1_6"/>
  <p:tag name="KSO_WM_UNIT_ID" val="crop20194963_1*ζ_h_d*1_1_6"/>
  <p:tag name="KSO_WM_TEMPLATE_CATEGORY" val="crop"/>
  <p:tag name="KSO_WM_TEMPLATE_INDEX" val="20194963"/>
  <p:tag name="KSO_WM_UNIT_LAYERLEVEL" val="1_1_1"/>
  <p:tag name="KSO_WM_TAG_VERSION" val="1.0"/>
  <p:tag name="KSO_WM_BEAUTIFY_FLAG" val="#wm#"/>
  <p:tag name="KSO_WM_UNIT_DIAGRAM_MODELTYPE" val="creativeCrop"/>
  <p:tag name="KSO_WM_CREATIVE_CROP_ORG_LEFT" val="628.392"/>
  <p:tag name="KSO_WM_CREATIVE_CROP_ORG_TOP" val="315.5"/>
  <p:tag name="KSO_WM_CREATIVE_CROP_ORG_WIDTH" val="299.566"/>
  <p:tag name="KSO_WM_CREATIVE_CROP_ORG_HEIGHT" val="163.949"/>
  <p:tag name="KSO_WM_CREATIVE_CROP_SHAPE_LEFT" val="882.455"/>
  <p:tag name="KSO_WM_CREATIVE_CROP_SHAPE_TOP" val="342.95"/>
  <p:tag name="KSO_WM_CREATIVE_CROP_SHAPE_WIDTH" val="2.94646"/>
  <p:tag name="KSO_WM_CREATIVE_CROP_SHAPE_HEIGHT" val="32.3735"/>
</p:tagLst>
</file>

<file path=ppt/tags/tag11.xml><?xml version="1.0" encoding="utf-8"?>
<p:tagLst xmlns:p="http://schemas.openxmlformats.org/presentationml/2006/main">
  <p:tag name="PICTUREFILLRANGE" val="2c6e7530-7b18-4a69-a31d-5f058a0ee538"/>
  <p:tag name="KSO_WM_UNIT_VALUE" val="534*38"/>
  <p:tag name="KSO_WM_UNIT_HIGHLIGHT" val="0"/>
  <p:tag name="KSO_WM_UNIT_COMPATIBLE" val="0"/>
  <p:tag name="KSO_WM_UNIT_DIAGRAM_ISNUMVISUAL" val="0"/>
  <p:tag name="KSO_WM_UNIT_DIAGRAM_ISREFERUNIT" val="0"/>
  <p:tag name="KSO_WM_DIAGRAM_GROUP_CODE" val="1526901442"/>
  <p:tag name="KSO_WM_UNIT_TYPE" val="ζ_h_d"/>
  <p:tag name="KSO_WM_UNIT_INDEX" val="1_1_7"/>
  <p:tag name="KSO_WM_UNIT_ID" val="crop20194963_1*ζ_h_d*1_1_7"/>
  <p:tag name="KSO_WM_TEMPLATE_CATEGORY" val="crop"/>
  <p:tag name="KSO_WM_TEMPLATE_INDEX" val="20194963"/>
  <p:tag name="KSO_WM_UNIT_LAYERLEVEL" val="1_1_1"/>
  <p:tag name="KSO_WM_TAG_VERSION" val="1.0"/>
  <p:tag name="KSO_WM_BEAUTIFY_FLAG" val="#wm#"/>
  <p:tag name="KSO_WM_UNIT_DIAGRAM_MODELTYPE" val="creativeCrop"/>
  <p:tag name="KSO_WM_CREATIVE_CROP_ORG_LEFT" val="628.392"/>
  <p:tag name="KSO_WM_CREATIVE_CROP_ORG_TOP" val="315.5"/>
  <p:tag name="KSO_WM_CREATIVE_CROP_ORG_WIDTH" val="299.566"/>
  <p:tag name="KSO_WM_CREATIVE_CROP_ORG_HEIGHT" val="163.949"/>
  <p:tag name="KSO_WM_CREATIVE_CROP_SHAPE_LEFT" val="867.094"/>
  <p:tag name="KSO_WM_CREATIVE_CROP_SHAPE_TOP" val="409.476"/>
  <p:tag name="KSO_WM_CREATIVE_CROP_SHAPE_WIDTH" val="3.84488"/>
  <p:tag name="KSO_WM_CREATIVE_CROP_SHAPE_HEIGHT" val="54.4706"/>
</p:tagLst>
</file>

<file path=ppt/tags/tag12.xml><?xml version="1.0" encoding="utf-8"?>
<p:tagLst xmlns:p="http://schemas.openxmlformats.org/presentationml/2006/main">
  <p:tag name="PICTUREFILLRANGE" val="2c6e7530-7b18-4a69-a31d-5f058a0ee538"/>
  <p:tag name="KSO_WM_UNIT_VALUE" val="680*32"/>
  <p:tag name="KSO_WM_UNIT_HIGHLIGHT" val="0"/>
  <p:tag name="KSO_WM_UNIT_COMPATIBLE" val="0"/>
  <p:tag name="KSO_WM_UNIT_DIAGRAM_ISNUMVISUAL" val="0"/>
  <p:tag name="KSO_WM_UNIT_DIAGRAM_ISREFERUNIT" val="0"/>
  <p:tag name="KSO_WM_DIAGRAM_GROUP_CODE" val="1526901442"/>
  <p:tag name="KSO_WM_UNIT_TYPE" val="ζ_h_d"/>
  <p:tag name="KSO_WM_UNIT_INDEX" val="1_1_8"/>
  <p:tag name="KSO_WM_UNIT_ID" val="crop20194963_1*ζ_h_d*1_1_8"/>
  <p:tag name="KSO_WM_TEMPLATE_CATEGORY" val="crop"/>
  <p:tag name="KSO_WM_TEMPLATE_INDEX" val="20194963"/>
  <p:tag name="KSO_WM_UNIT_LAYERLEVEL" val="1_1_1"/>
  <p:tag name="KSO_WM_TAG_VERSION" val="1.0"/>
  <p:tag name="KSO_WM_BEAUTIFY_FLAG" val="#wm#"/>
  <p:tag name="KSO_WM_UNIT_DIAGRAM_MODELTYPE" val="creativeCrop"/>
  <p:tag name="KSO_WM_CREATIVE_CROP_ORG_LEFT" val="628.392"/>
  <p:tag name="KSO_WM_CREATIVE_CROP_ORG_TOP" val="315.5"/>
  <p:tag name="KSO_WM_CREATIVE_CROP_ORG_WIDTH" val="299.566"/>
  <p:tag name="KSO_WM_CREATIVE_CROP_ORG_HEIGHT" val="163.949"/>
  <p:tag name="KSO_WM_CREATIVE_CROP_SHAPE_LEFT" val="670.95"/>
  <p:tag name="KSO_WM_CREATIVE_CROP_SHAPE_TOP" val="338.172"/>
  <p:tag name="KSO_WM_CREATIVE_CROP_SHAPE_WIDTH" val="3.30559"/>
  <p:tag name="KSO_WM_CREATIVE_CROP_SHAPE_HEIGHT" val="69.3459"/>
</p:tagLst>
</file>

<file path=ppt/tags/tag2.xml><?xml version="1.0" encoding="utf-8"?>
<p:tagLst xmlns:p="http://schemas.openxmlformats.org/presentationml/2006/main">
  <p:tag name="PA" val="v5.2.2"/>
  <p:tag name="KSO_WM_UNIT_HIGHLIGHT" val="0"/>
  <p:tag name="KSO_WM_UNIT_COMPATIBLE" val="0"/>
  <p:tag name="KSO_WM_UNIT_DIAGRAM_ISNUMVISUAL" val="0"/>
  <p:tag name="KSO_WM_UNIT_DIAGRAM_ISREFERUNIT" val="0"/>
  <p:tag name="KSO_WM_DIAGRAM_GROUP_CODE" val="1526901442"/>
  <p:tag name="KSO_WM_UNIT_TYPE" val="ζ_h_i"/>
  <p:tag name="KSO_WM_UNIT_INDEX" val="1_1_3"/>
  <p:tag name="KSO_WM_UNIT_ID" val="crop20194963_1*ζ_h_i*1_1_3"/>
  <p:tag name="KSO_WM_TEMPLATE_CATEGORY" val="crop"/>
  <p:tag name="KSO_WM_TEMPLATE_INDEX" val="20194963"/>
  <p:tag name="KSO_WM_UNIT_LAYERLEVEL" val="1_1_1"/>
  <p:tag name="KSO_WM_TAG_VERSION" val="1.0"/>
  <p:tag name="KSO_WM_BEAUTIFY_FLAG" val="#wm#"/>
  <p:tag name="PICTUREFILLRANGE" val="36ccaf6c-7af3-4251-8b16-6c4d44af1832"/>
  <p:tag name="KSO_WM_UNIT_DIAGRAM_MODELTYPE" val="creativeCrop"/>
  <p:tag name="KSO_WM_CREATIVE_CROP_ORG_LEFT" val="628.392"/>
  <p:tag name="KSO_WM_CREATIVE_CROP_ORG_TOP" val="315.5"/>
  <p:tag name="KSO_WM_CREATIVE_CROP_ORG_WIDTH" val="299.566"/>
  <p:tag name="KSO_WM_CREATIVE_CROP_ORG_HEIGHT" val="163.949"/>
  <p:tag name="KSO_WM_CREATIVE_CROP_SHAPE_LEFT" val="867.094"/>
  <p:tag name="KSO_WM_CREATIVE_CROP_SHAPE_TOP" val="387.377"/>
  <p:tag name="KSO_WM_CREATIVE_CROP_SHAPE_WIDTH" val="20.1929"/>
  <p:tag name="KSO_WM_CREATIVE_CROP_SHAPE_HEIGHT" val="20.1391"/>
</p:tagLst>
</file>

<file path=ppt/tags/tag3.xml><?xml version="1.0" encoding="utf-8"?>
<p:tagLst xmlns:p="http://schemas.openxmlformats.org/presentationml/2006/main">
  <p:tag name="PA" val="v5.2.2"/>
  <p:tag name="KSO_WM_UNIT_HIGHLIGHT" val="0"/>
  <p:tag name="KSO_WM_UNIT_COMPATIBLE" val="0"/>
  <p:tag name="KSO_WM_UNIT_DIAGRAM_ISNUMVISUAL" val="0"/>
  <p:tag name="KSO_WM_UNIT_DIAGRAM_ISREFERUNIT" val="0"/>
  <p:tag name="KSO_WM_DIAGRAM_GROUP_CODE" val="1526901442"/>
  <p:tag name="KSO_WM_UNIT_TYPE" val="ζ_h_i"/>
  <p:tag name="KSO_WM_UNIT_INDEX" val="1_1_1"/>
  <p:tag name="KSO_WM_UNIT_ID" val="crop20194963_1*ζ_h_i*1_1_1"/>
  <p:tag name="KSO_WM_TEMPLATE_CATEGORY" val="crop"/>
  <p:tag name="KSO_WM_TEMPLATE_INDEX" val="20194963"/>
  <p:tag name="KSO_WM_UNIT_LAYERLEVEL" val="1_1_1"/>
  <p:tag name="KSO_WM_TAG_VERSION" val="1.0"/>
  <p:tag name="KSO_WM_BEAUTIFY_FLAG" val="#wm#"/>
  <p:tag name="PICTUREFILLRANGE" val="36ccaf6c-7af3-4251-8b16-6c4d44af1832"/>
  <p:tag name="KSO_WM_UNIT_DIAGRAM_MODELTYPE" val="creativeCrop"/>
  <p:tag name="KSO_WM_CREATIVE_CROP_ORG_LEFT" val="628.392"/>
  <p:tag name="KSO_WM_CREATIVE_CROP_ORG_TOP" val="315.5"/>
  <p:tag name="KSO_WM_CREATIVE_CROP_ORG_WIDTH" val="299.566"/>
  <p:tag name="KSO_WM_CREATIVE_CROP_ORG_HEIGHT" val="163.949"/>
  <p:tag name="KSO_WM_CREATIVE_CROP_SHAPE_LEFT" val="695.832"/>
  <p:tag name="KSO_WM_CREATIVE_CROP_SHAPE_TOP" val="409.546"/>
  <p:tag name="KSO_WM_CREATIVE_CROP_SHAPE_WIDTH" val="20.1929"/>
  <p:tag name="KSO_WM_CREATIVE_CROP_SHAPE_HEIGHT" val="20.1391"/>
</p:tagLst>
</file>

<file path=ppt/tags/tag4.xml><?xml version="1.0" encoding="utf-8"?>
<p:tagLst xmlns:p="http://schemas.openxmlformats.org/presentationml/2006/main">
  <p:tag name="PA" val="v5.2.2"/>
  <p:tag name="KSO_WM_UNIT_HIGHLIGHT" val="0"/>
  <p:tag name="KSO_WM_UNIT_COMPATIBLE" val="0"/>
  <p:tag name="KSO_WM_UNIT_DIAGRAM_ISNUMVISUAL" val="0"/>
  <p:tag name="KSO_WM_UNIT_DIAGRAM_ISREFERUNIT" val="0"/>
  <p:tag name="KSO_WM_DIAGRAM_GROUP_CODE" val="1526901442"/>
  <p:tag name="KSO_WM_UNIT_TYPE" val="ζ_h_i"/>
  <p:tag name="KSO_WM_UNIT_INDEX" val="1_1_2"/>
  <p:tag name="KSO_WM_UNIT_ID" val="crop20194963_1*ζ_h_i*1_1_2"/>
  <p:tag name="KSO_WM_TEMPLATE_CATEGORY" val="crop"/>
  <p:tag name="KSO_WM_TEMPLATE_INDEX" val="20194963"/>
  <p:tag name="KSO_WM_UNIT_LAYERLEVEL" val="1_1_1"/>
  <p:tag name="KSO_WM_TAG_VERSION" val="1.0"/>
  <p:tag name="KSO_WM_BEAUTIFY_FLAG" val="#wm#"/>
  <p:tag name="PICTUREFILLRANGE" val="36ccaf6c-7af3-4251-8b16-6c4d44af1832"/>
  <p:tag name="KSO_WM_UNIT_DIAGRAM_MODELTYPE" val="creativeCrop"/>
  <p:tag name="KSO_WM_CREATIVE_CROP_ORG_LEFT" val="628.392"/>
  <p:tag name="KSO_WM_CREATIVE_CROP_ORG_TOP" val="315.5"/>
  <p:tag name="KSO_WM_CREATIVE_CROP_ORG_WIDTH" val="299.566"/>
  <p:tag name="KSO_WM_CREATIVE_CROP_ORG_HEIGHT" val="163.949"/>
  <p:tag name="KSO_WM_CREATIVE_CROP_SHAPE_LEFT" val="674.345"/>
  <p:tag name="KSO_WM_CREATIVE_CROP_SHAPE_TOP" val="464.682"/>
  <p:tag name="KSO_WM_CREATIVE_CROP_SHAPE_WIDTH" val="20.1929"/>
  <p:tag name="KSO_WM_CREATIVE_CROP_SHAPE_HEIGHT" val="4.15"/>
</p:tagLst>
</file>

<file path=ppt/tags/tag5.xml><?xml version="1.0" encoding="utf-8"?>
<p:tagLst xmlns:p="http://schemas.openxmlformats.org/presentationml/2006/main">
  <p:tag name="PICTUREFILLRANGE" val="2c6e7530-7b18-4a69-a31d-5f058a0ee538"/>
  <p:tag name="KSO_WM_UNIT_VALUE" val="417*1012"/>
  <p:tag name="KSO_WM_UNIT_HIGHLIGHT" val="0"/>
  <p:tag name="KSO_WM_UNIT_COMPATIBLE" val="0"/>
  <p:tag name="KSO_WM_UNIT_DIAGRAM_ISNUMVISUAL" val="0"/>
  <p:tag name="KSO_WM_UNIT_DIAGRAM_ISREFERUNIT" val="0"/>
  <p:tag name="KSO_WM_DIAGRAM_GROUP_CODE" val="1526901442"/>
  <p:tag name="KSO_WM_UNIT_TYPE" val="ζ_h_d"/>
  <p:tag name="KSO_WM_UNIT_INDEX" val="1_1_1"/>
  <p:tag name="KSO_WM_UNIT_ID" val="crop20194963_1*ζ_h_d*1_1_1"/>
  <p:tag name="KSO_WM_TEMPLATE_CATEGORY" val="crop"/>
  <p:tag name="KSO_WM_TEMPLATE_INDEX" val="20194963"/>
  <p:tag name="KSO_WM_UNIT_LAYERLEVEL" val="1_1_1"/>
  <p:tag name="KSO_WM_TAG_VERSION" val="1.0"/>
  <p:tag name="KSO_WM_BEAUTIFY_FLAG" val="#wm#"/>
  <p:tag name="KSO_WM_UNIT_DIAGRAM_MODELTYPE" val="creativeCrop"/>
  <p:tag name="KSO_WM_CREATIVE_CROP_ORG_LEFT" val="628.392"/>
  <p:tag name="KSO_WM_CREATIVE_CROP_ORG_TOP" val="315.5"/>
  <p:tag name="KSO_WM_CREATIVE_CROP_ORG_WIDTH" val="299.566"/>
  <p:tag name="KSO_WM_CREATIVE_CROP_ORG_HEIGHT" val="163.949"/>
  <p:tag name="KSO_WM_CREATIVE_CROP_SHAPE_LEFT" val="777.142"/>
  <p:tag name="KSO_WM_CREATIVE_CROP_SHAPE_TOP" val="342.95"/>
  <p:tag name="KSO_WM_CREATIVE_CROP_SHAPE_WIDTH" val="103.139"/>
  <p:tag name="KSO_WM_CREATIVE_CROP_SHAPE_HEIGHT" val="42.4878"/>
</p:tagLst>
</file>

<file path=ppt/tags/tag6.xml><?xml version="1.0" encoding="utf-8"?>
<p:tagLst xmlns:p="http://schemas.openxmlformats.org/presentationml/2006/main">
  <p:tag name="PICTUREFILLRANGE" val="2c6e7530-7b18-4a69-a31d-5f058a0ee538"/>
  <p:tag name="KSO_WM_UNIT_VALUE" val="903*967"/>
  <p:tag name="KSO_WM_UNIT_HIGHLIGHT" val="0"/>
  <p:tag name="KSO_WM_UNIT_COMPATIBLE" val="0"/>
  <p:tag name="KSO_WM_UNIT_DIAGRAM_ISNUMVISUAL" val="0"/>
  <p:tag name="KSO_WM_UNIT_DIAGRAM_ISREFERUNIT" val="0"/>
  <p:tag name="KSO_WM_DIAGRAM_GROUP_CODE" val="1526901442"/>
  <p:tag name="KSO_WM_UNIT_TYPE" val="ζ_h_d"/>
  <p:tag name="KSO_WM_UNIT_INDEX" val="1_1_2"/>
  <p:tag name="KSO_WM_UNIT_ID" val="crop20194963_1*ζ_h_d*1_1_2"/>
  <p:tag name="KSO_WM_TEMPLATE_CATEGORY" val="crop"/>
  <p:tag name="KSO_WM_TEMPLATE_INDEX" val="20194963"/>
  <p:tag name="KSO_WM_UNIT_LAYERLEVEL" val="1_1_1"/>
  <p:tag name="KSO_WM_TAG_VERSION" val="1.0"/>
  <p:tag name="KSO_WM_BEAUTIFY_FLAG" val="#wm#"/>
  <p:tag name="KSO_WM_UNIT_DIAGRAM_MODELTYPE" val="creativeCrop"/>
  <p:tag name="KSO_WM_CREATIVE_CROP_ORG_LEFT" val="628.392"/>
  <p:tag name="KSO_WM_CREATIVE_CROP_ORG_TOP" val="315.5"/>
  <p:tag name="KSO_WM_CREATIVE_CROP_ORG_WIDTH" val="299.566"/>
  <p:tag name="KSO_WM_CREATIVE_CROP_ORG_HEIGHT" val="163.949"/>
  <p:tag name="KSO_WM_CREATIVE_CROP_SHAPE_LEFT" val="676.43"/>
  <p:tag name="KSO_WM_CREATIVE_CROP_SHAPE_TOP" val="315.5"/>
  <p:tag name="KSO_WM_CREATIVE_CROP_SHAPE_WIDTH" val="98.5395"/>
  <p:tag name="KSO_WM_CREATIVE_CROP_SHAPE_HEIGHT" val="92.018"/>
</p:tagLst>
</file>

<file path=ppt/tags/tag7.xml><?xml version="1.0" encoding="utf-8"?>
<p:tagLst xmlns:p="http://schemas.openxmlformats.org/presentationml/2006/main">
  <p:tag name="PICTUREFILLRANGE" val="2c6e7530-7b18-4a69-a31d-5f058a0ee538"/>
  <p:tag name="KSO_WM_UNIT_VALUE" val="516*553"/>
  <p:tag name="KSO_WM_UNIT_HIGHLIGHT" val="0"/>
  <p:tag name="KSO_WM_UNIT_COMPATIBLE" val="0"/>
  <p:tag name="KSO_WM_UNIT_DIAGRAM_ISNUMVISUAL" val="0"/>
  <p:tag name="KSO_WM_UNIT_DIAGRAM_ISREFERUNIT" val="0"/>
  <p:tag name="KSO_WM_DIAGRAM_GROUP_CODE" val="1526901442"/>
  <p:tag name="KSO_WM_UNIT_TYPE" val="ζ_h_d"/>
  <p:tag name="KSO_WM_UNIT_INDEX" val="1_1_3"/>
  <p:tag name="KSO_WM_UNIT_ID" val="crop20194963_1*ζ_h_d*1_1_3"/>
  <p:tag name="KSO_WM_TEMPLATE_CATEGORY" val="crop"/>
  <p:tag name="KSO_WM_TEMPLATE_INDEX" val="20194963"/>
  <p:tag name="KSO_WM_UNIT_LAYERLEVEL" val="1_1_1"/>
  <p:tag name="KSO_WM_TAG_VERSION" val="1.0"/>
  <p:tag name="KSO_WM_BEAUTIFY_FLAG" val="#wm#"/>
  <p:tag name="KSO_WM_UNIT_DIAGRAM_MODELTYPE" val="creativeCrop"/>
  <p:tag name="KSO_WM_CREATIVE_CROP_ORG_LEFT" val="628.392"/>
  <p:tag name="KSO_WM_CREATIVE_CROP_ORG_TOP" val="315.5"/>
  <p:tag name="KSO_WM_CREATIVE_CROP_ORG_WIDTH" val="299.566"/>
  <p:tag name="KSO_WM_CREATIVE_CROP_ORG_HEIGHT" val="163.949"/>
  <p:tag name="KSO_WM_CREATIVE_CROP_SHAPE_LEFT" val="718.63"/>
  <p:tag name="KSO_WM_CREATIVE_CROP_SHAPE_TOP" val="409.547"/>
  <p:tag name="KSO_WM_CREATIVE_CROP_SHAPE_WIDTH" val="56.3393"/>
  <p:tag name="KSO_WM_CREATIVE_CROP_SHAPE_HEIGHT" val="52.6202"/>
</p:tagLst>
</file>

<file path=ppt/tags/tag8.xml><?xml version="1.0" encoding="utf-8"?>
<p:tagLst xmlns:p="http://schemas.openxmlformats.org/presentationml/2006/main">
  <p:tag name="PICTUREFILLRANGE" val="2c6e7530-7b18-4a69-a31d-5f058a0ee538"/>
  <p:tag name="KSO_WM_UNIT_VALUE" val="41*789"/>
  <p:tag name="KSO_WM_UNIT_HIGHLIGHT" val="0"/>
  <p:tag name="KSO_WM_UNIT_COMPATIBLE" val="0"/>
  <p:tag name="KSO_WM_UNIT_DIAGRAM_ISNUMVISUAL" val="0"/>
  <p:tag name="KSO_WM_UNIT_DIAGRAM_ISREFERUNIT" val="0"/>
  <p:tag name="KSO_WM_DIAGRAM_GROUP_CODE" val="1526901442"/>
  <p:tag name="KSO_WM_UNIT_TYPE" val="ζ_h_d"/>
  <p:tag name="KSO_WM_UNIT_INDEX" val="1_1_4"/>
  <p:tag name="KSO_WM_UNIT_ID" val="crop20194963_1*ζ_h_d*1_1_4"/>
  <p:tag name="KSO_WM_TEMPLATE_CATEGORY" val="crop"/>
  <p:tag name="KSO_WM_TEMPLATE_INDEX" val="20194963"/>
  <p:tag name="KSO_WM_UNIT_LAYERLEVEL" val="1_1_1"/>
  <p:tag name="KSO_WM_TAG_VERSION" val="1.0"/>
  <p:tag name="KSO_WM_BEAUTIFY_FLAG" val="#wm#"/>
  <p:tag name="KSO_WM_UNIT_DIAGRAM_MODELTYPE" val="creativeCrop"/>
  <p:tag name="KSO_WM_CREATIVE_CROP_ORG_LEFT" val="628.392"/>
  <p:tag name="KSO_WM_CREATIVE_CROP_ORG_TOP" val="315.5"/>
  <p:tag name="KSO_WM_CREATIVE_CROP_ORG_WIDTH" val="299.566"/>
  <p:tag name="KSO_WM_CREATIVE_CROP_ORG_HEIGHT" val="163.949"/>
  <p:tag name="KSO_WM_CREATIVE_CROP_SHAPE_LEFT" val="694.539"/>
  <p:tag name="KSO_WM_CREATIVE_CROP_SHAPE_TOP" val="464.682"/>
  <p:tag name="KSO_WM_CREATIVE_CROP_SHAPE_WIDTH" val="80.4304"/>
  <p:tag name="KSO_WM_CREATIVE_CROP_SHAPE_HEIGHT" val="4.15"/>
</p:tagLst>
</file>

<file path=ppt/tags/tag9.xml><?xml version="1.0" encoding="utf-8"?>
<p:tagLst xmlns:p="http://schemas.openxmlformats.org/presentationml/2006/main">
  <p:tag name="PICTUREFILLRANGE" val="2c6e7530-7b18-4a69-a31d-5f058a0ee538"/>
  <p:tag name="KSO_WM_UNIT_VALUE" val="903*861"/>
  <p:tag name="KSO_WM_UNIT_HIGHLIGHT" val="0"/>
  <p:tag name="KSO_WM_UNIT_COMPATIBLE" val="0"/>
  <p:tag name="KSO_WM_UNIT_DIAGRAM_ISNUMVISUAL" val="0"/>
  <p:tag name="KSO_WM_UNIT_DIAGRAM_ISREFERUNIT" val="0"/>
  <p:tag name="KSO_WM_DIAGRAM_GROUP_CODE" val="1526901442"/>
  <p:tag name="KSO_WM_UNIT_TYPE" val="ζ_h_d"/>
  <p:tag name="KSO_WM_UNIT_INDEX" val="1_1_5"/>
  <p:tag name="KSO_WM_UNIT_ID" val="crop20194963_1*ζ_h_d*1_1_5"/>
  <p:tag name="KSO_WM_TEMPLATE_CATEGORY" val="crop"/>
  <p:tag name="KSO_WM_TEMPLATE_INDEX" val="20194963"/>
  <p:tag name="KSO_WM_UNIT_LAYERLEVEL" val="1_1_1"/>
  <p:tag name="KSO_WM_TAG_VERSION" val="1.0"/>
  <p:tag name="KSO_WM_BEAUTIFY_FLAG" val="#wm#"/>
  <p:tag name="KSO_WM_UNIT_DIAGRAM_MODELTYPE" val="creativeCrop"/>
  <p:tag name="KSO_WM_CREATIVE_CROP_ORG_LEFT" val="628.392"/>
  <p:tag name="KSO_WM_CREATIVE_CROP_ORG_TOP" val="315.5"/>
  <p:tag name="KSO_WM_CREATIVE_CROP_ORG_WIDTH" val="299.566"/>
  <p:tag name="KSO_WM_CREATIVE_CROP_ORG_HEIGHT" val="163.949"/>
  <p:tag name="KSO_WM_CREATIVE_CROP_SHAPE_LEFT" val="777.142"/>
  <p:tag name="KSO_WM_CREATIVE_CROP_SHAPE_TOP" val="387.432"/>
  <p:tag name="KSO_WM_CREATIVE_CROP_SHAPE_WIDTH" val="87.7783"/>
  <p:tag name="KSO_WM_CREATIVE_CROP_SHAPE_HEIGHT" val="92.018"/>
</p:tagLst>
</file>

<file path=ppt/theme/theme1.xml><?xml version="1.0" encoding="utf-8"?>
<a:theme xmlns:a="http://schemas.openxmlformats.org/drawingml/2006/main" name="Office 主题">
  <a:themeElements>
    <a:clrScheme name="自定义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>
            <a:lumMod val="7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>
            <a:lumMod val="75000"/>
          </a:schemeClr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noAutofit/>
      </a:bodyPr>
      <a:lstStyle>
        <a:defPPr algn="ctr">
          <a:defRPr>
            <a:solidFill>
              <a:schemeClr val="bg1"/>
            </a:solidFill>
          </a:defRPr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">
  <a:themeElements>
    <a:clrScheme name="自定义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>
            <a:lumMod val="7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1532</Words>
  <Application>WPS 演示</Application>
  <PresentationFormat>自定义</PresentationFormat>
  <Paragraphs>245</Paragraphs>
  <Slides>16</Slides>
  <Notes>6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3" baseType="lpstr">
      <vt:lpstr>Arial</vt:lpstr>
      <vt:lpstr>宋体</vt:lpstr>
      <vt:lpstr>Wingdings</vt:lpstr>
      <vt:lpstr>微软雅黑</vt:lpstr>
      <vt:lpstr>Times New Roman</vt:lpstr>
      <vt:lpstr>Calibri</vt:lpstr>
      <vt:lpstr>Broadway</vt:lpstr>
      <vt:lpstr>方正正中黑简体</vt:lpstr>
      <vt:lpstr>Arial</vt:lpstr>
      <vt:lpstr>黑体</vt:lpstr>
      <vt:lpstr>Times New Roman</vt:lpstr>
      <vt:lpstr>Arial Unicode MS</vt:lpstr>
      <vt:lpstr>Calibri Light</vt:lpstr>
      <vt:lpstr>Office 主题</vt:lpstr>
      <vt:lpstr>自定义设计方案</vt:lpstr>
      <vt:lpstr>1_Office 主题</vt:lpstr>
      <vt:lpstr>Excel.Chart.8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Mcx</dc:creator>
  <cp:lastModifiedBy>蛮无奈</cp:lastModifiedBy>
  <cp:revision>481</cp:revision>
  <dcterms:created xsi:type="dcterms:W3CDTF">2014-11-23T16:31:00Z</dcterms:created>
  <dcterms:modified xsi:type="dcterms:W3CDTF">2019-09-11T12:23:39Z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2052-11.1.0.8976</vt:lpwstr>
  </property>
</Properties>
</file>