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2.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9"/>
  </p:notesMasterIdLst>
  <p:sldIdLst>
    <p:sldId id="256" r:id="rId2"/>
    <p:sldId id="258" r:id="rId3"/>
    <p:sldId id="282" r:id="rId4"/>
    <p:sldId id="283" r:id="rId5"/>
    <p:sldId id="285" r:id="rId6"/>
    <p:sldId id="308" r:id="rId7"/>
    <p:sldId id="286" r:id="rId8"/>
    <p:sldId id="287" r:id="rId9"/>
    <p:sldId id="288" r:id="rId10"/>
    <p:sldId id="289" r:id="rId11"/>
    <p:sldId id="284" r:id="rId12"/>
    <p:sldId id="291" r:id="rId13"/>
    <p:sldId id="290" r:id="rId14"/>
    <p:sldId id="292" r:id="rId15"/>
    <p:sldId id="293" r:id="rId16"/>
    <p:sldId id="294" r:id="rId17"/>
    <p:sldId id="296" r:id="rId18"/>
    <p:sldId id="295" r:id="rId19"/>
    <p:sldId id="297" r:id="rId20"/>
    <p:sldId id="298" r:id="rId21"/>
    <p:sldId id="299" r:id="rId22"/>
    <p:sldId id="302" r:id="rId23"/>
    <p:sldId id="303" r:id="rId24"/>
    <p:sldId id="265" r:id="rId25"/>
    <p:sldId id="304" r:id="rId26"/>
    <p:sldId id="279" r:id="rId27"/>
    <p:sldId id="280" r:id="rId28"/>
  </p:sldIdLst>
  <p:sldSz cx="12192000" cy="6858000"/>
  <p:notesSz cx="6858000" cy="9144000"/>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7A98C"/>
    <a:srgbClr val="FF9BDC"/>
    <a:srgbClr val="12B19F"/>
    <a:srgbClr val="3C4856"/>
    <a:srgbClr val="B554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116" d="100"/>
          <a:sy n="116" d="100"/>
        </p:scale>
        <p:origin x="390"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2023/2/10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152367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11731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484189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EE72E7B-8B71-4CD6-A5D0-1ABF7B6AE47B}" type="datetimeFigureOut">
              <a:rPr lang="zh-CN" altLang="en-US" smtClean="0"/>
              <a:t>2023/2/10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EE72E7B-8B71-4CD6-A5D0-1ABF7B6AE47B}" type="datetimeFigureOut">
              <a:rPr lang="zh-CN" altLang="en-US" smtClean="0"/>
              <a:t>2023/2/10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EE72E7B-8B71-4CD6-A5D0-1ABF7B6AE47B}" type="datetimeFigureOut">
              <a:rPr lang="zh-CN" altLang="en-US" smtClean="0"/>
              <a:t>2023/2/10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EE72E7B-8B71-4CD6-A5D0-1ABF7B6AE47B}" type="datetimeFigureOut">
              <a:rPr lang="zh-CN" altLang="en-US" smtClean="0"/>
              <a:t>2023/2/10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EE72E7B-8B71-4CD6-A5D0-1ABF7B6AE47B}" type="datetimeFigureOut">
              <a:rPr lang="zh-CN" altLang="en-US" smtClean="0"/>
              <a:t>2023/2/10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EEE72E7B-8B71-4CD6-A5D0-1ABF7B6AE47B}" type="datetimeFigureOut">
              <a:rPr lang="zh-CN" altLang="en-US" smtClean="0"/>
              <a:t>2023/2/10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18B871-602A-4EF6-81A9-833221C54ABA}"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EEE72E7B-8B71-4CD6-A5D0-1ABF7B6AE47B}" type="datetimeFigureOut">
              <a:rPr lang="zh-CN" altLang="en-US" smtClean="0"/>
              <a:t>2023/2/10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18B871-602A-4EF6-81A9-833221C54ABA}"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EE72E7B-8B71-4CD6-A5D0-1ABF7B6AE47B}" type="datetimeFigureOut">
              <a:rPr lang="zh-CN" altLang="en-US" smtClean="0"/>
              <a:t>2023/2/10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18B871-602A-4EF6-81A9-833221C54ABA}"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EE72E7B-8B71-4CD6-A5D0-1ABF7B6AE47B}" type="datetimeFigureOut">
              <a:rPr lang="zh-CN" altLang="en-US" smtClean="0"/>
              <a:t>2023/2/10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18B871-602A-4EF6-81A9-833221C54ABA}"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EE72E7B-8B71-4CD6-A5D0-1ABF7B6AE47B}" type="datetimeFigureOut">
              <a:rPr lang="zh-CN" altLang="en-US" smtClean="0"/>
              <a:t>2023/2/10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18B871-602A-4EF6-81A9-833221C54ABA}"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EE72E7B-8B71-4CD6-A5D0-1ABF7B6AE47B}" type="datetimeFigureOut">
              <a:rPr lang="zh-CN" altLang="en-US" smtClean="0"/>
              <a:t>2023/2/10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18B871-602A-4EF6-81A9-833221C54ABA}"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E72E7B-8B71-4CD6-A5D0-1ABF7B6AE47B}" type="datetimeFigureOut">
              <a:rPr lang="zh-CN" altLang="en-US" smtClean="0"/>
              <a:t>2023/2/10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18B871-602A-4EF6-81A9-833221C54ABA}"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10.xml"/><Relationship Id="rId7" Type="http://schemas.openxmlformats.org/officeDocument/2006/relationships/image" Target="../media/image22.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21.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1.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4.xml"/><Relationship Id="rId7" Type="http://schemas.openxmlformats.org/officeDocument/2006/relationships/image" Target="../media/image5.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tags" Target="../tags/tag5.xml"/><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1.xml"/><Relationship Id="rId7"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 y="1567542"/>
            <a:ext cx="12186839" cy="299834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43635" y="171805"/>
            <a:ext cx="2873569" cy="1712873"/>
          </a:xfrm>
          <a:prstGeom prst="rect">
            <a:avLst/>
          </a:prstGeom>
        </p:spPr>
      </p:pic>
      <p:sp>
        <p:nvSpPr>
          <p:cNvPr id="7" name="文本框 6"/>
          <p:cNvSpPr txBox="1"/>
          <p:nvPr/>
        </p:nvSpPr>
        <p:spPr>
          <a:xfrm>
            <a:off x="5299310" y="2487795"/>
            <a:ext cx="6215309" cy="769441"/>
          </a:xfrm>
          <a:prstGeom prst="rect">
            <a:avLst/>
          </a:prstGeom>
          <a:noFill/>
        </p:spPr>
        <p:txBody>
          <a:bodyPr wrap="squar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智慧树平台共享课导学</a:t>
            </a:r>
          </a:p>
        </p:txBody>
      </p:sp>
      <p:sp>
        <p:nvSpPr>
          <p:cNvPr id="9" name="文本框 8"/>
          <p:cNvSpPr txBox="1"/>
          <p:nvPr/>
        </p:nvSpPr>
        <p:spPr>
          <a:xfrm>
            <a:off x="5345240" y="3257236"/>
            <a:ext cx="4689895" cy="523220"/>
          </a:xfrm>
          <a:prstGeom prst="rect">
            <a:avLst/>
          </a:prstGeom>
          <a:noFill/>
        </p:spPr>
        <p:txBody>
          <a:bodyPr wrap="square" rtlCol="0">
            <a:spAutoFit/>
          </a:bodyPr>
          <a:lstStyle/>
          <a:p>
            <a:r>
              <a:rPr lang="zh-CN" altLang="en-US" sz="2800" spc="300" dirty="0">
                <a:solidFill>
                  <a:schemeClr val="bg1"/>
                </a:solidFill>
                <a:latin typeface="微软雅黑" panose="020B0503020204020204" pitchFamily="34" charset="-122"/>
                <a:ea typeface="微软雅黑" panose="020B0503020204020204" pitchFamily="34" charset="-122"/>
              </a:rPr>
              <a:t>学生端讲解</a:t>
            </a:r>
          </a:p>
        </p:txBody>
      </p:sp>
      <p:sp>
        <p:nvSpPr>
          <p:cNvPr id="10" name="文本框 9"/>
          <p:cNvSpPr txBox="1"/>
          <p:nvPr/>
        </p:nvSpPr>
        <p:spPr>
          <a:xfrm>
            <a:off x="9510346" y="5438408"/>
            <a:ext cx="2563285" cy="523220"/>
          </a:xfrm>
          <a:prstGeom prst="rect">
            <a:avLst/>
          </a:prstGeom>
          <a:noFill/>
        </p:spPr>
        <p:txBody>
          <a:bodyPr wrap="square" rtlCol="0">
            <a:spAutoFit/>
          </a:bodyPr>
          <a:lstStyle/>
          <a:p>
            <a:r>
              <a:rPr lang="zh-CN" altLang="en-US" sz="2800" dirty="0">
                <a:latin typeface="微软雅黑" panose="020B0503020204020204" pitchFamily="34" charset="-122"/>
                <a:ea typeface="微软雅黑" panose="020B0503020204020204" pitchFamily="34" charset="-122"/>
              </a:rPr>
              <a:t>课程服务中心</a:t>
            </a: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3684" y="4848721"/>
            <a:ext cx="2171440" cy="1737152"/>
          </a:xfrm>
          <a:prstGeom prst="rect">
            <a:avLst/>
          </a:prstGeom>
        </p:spPr>
      </p:pic>
      <p:cxnSp>
        <p:nvCxnSpPr>
          <p:cNvPr id="12" name="直接连接符 11"/>
          <p:cNvCxnSpPr/>
          <p:nvPr/>
        </p:nvCxnSpPr>
        <p:spPr>
          <a:xfrm>
            <a:off x="9365624" y="5412266"/>
            <a:ext cx="0" cy="61006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t="12453" r="48694"/>
          <a:stretch>
            <a:fillRect/>
          </a:stretch>
        </p:blipFill>
        <p:spPr>
          <a:xfrm>
            <a:off x="474796" y="1201866"/>
            <a:ext cx="4710770" cy="35222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par>
                          <p:cTn id="8" fill="hold">
                            <p:stCondLst>
                              <p:cond delay="1000"/>
                            </p:stCondLst>
                            <p:childTnLst>
                              <p:par>
                                <p:cTn id="9" presetID="10" presetClass="entr" presetSubtype="0" fill="hold" grpId="0" nodeType="afterEffect">
                                  <p:stCondLst>
                                    <p:cond delay="0"/>
                                  </p:stCondLst>
                                  <p:iterate type="lt">
                                    <p:tmPct val="12000"/>
                                  </p:iterate>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2039"/>
                            </p:stCondLst>
                            <p:childTnLst>
                              <p:par>
                                <p:cTn id="13" presetID="42"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anim calcmode="lin" valueType="num">
                                      <p:cBhvr>
                                        <p:cTn id="16" dur="500" fill="hold"/>
                                        <p:tgtEl>
                                          <p:spTgt spid="9"/>
                                        </p:tgtEl>
                                        <p:attrNameLst>
                                          <p:attrName>ppt_x</p:attrName>
                                        </p:attrNameLst>
                                      </p:cBhvr>
                                      <p:tavLst>
                                        <p:tav tm="0">
                                          <p:val>
                                            <p:strVal val="#ppt_x"/>
                                          </p:val>
                                        </p:tav>
                                        <p:tav tm="100000">
                                          <p:val>
                                            <p:strVal val="#ppt_x"/>
                                          </p:val>
                                        </p:tav>
                                      </p:tavLst>
                                    </p:anim>
                                    <p:anim calcmode="lin" valueType="num">
                                      <p:cBhvr>
                                        <p:cTn id="17" dur="500" fill="hold"/>
                                        <p:tgtEl>
                                          <p:spTgt spid="9"/>
                                        </p:tgtEl>
                                        <p:attrNameLst>
                                          <p:attrName>ppt_y</p:attrName>
                                        </p:attrNameLst>
                                      </p:cBhvr>
                                      <p:tavLst>
                                        <p:tav tm="0">
                                          <p:val>
                                            <p:strVal val="#ppt_y+.1"/>
                                          </p:val>
                                        </p:tav>
                                        <p:tav tm="100000">
                                          <p:val>
                                            <p:strVal val="#ppt_y"/>
                                          </p:val>
                                        </p:tav>
                                      </p:tavLst>
                                    </p:anim>
                                  </p:childTnLst>
                                </p:cTn>
                              </p:par>
                            </p:childTnLst>
                          </p:cTn>
                        </p:par>
                        <p:par>
                          <p:cTn id="18" fill="hold">
                            <p:stCondLst>
                              <p:cond delay="2539"/>
                            </p:stCondLst>
                            <p:childTnLst>
                              <p:par>
                                <p:cTn id="19" presetID="47"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3539"/>
                            </p:stCondLst>
                            <p:childTnLst>
                              <p:par>
                                <p:cTn id="25" presetID="42"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strVal val="#ppt_x"/>
                                          </p:val>
                                        </p:tav>
                                        <p:tav tm="100000">
                                          <p:val>
                                            <p:strVal val="#ppt_x"/>
                                          </p:val>
                                        </p:tav>
                                      </p:tavLst>
                                    </p:anim>
                                    <p:anim calcmode="lin" valueType="num">
                                      <p:cBhvr>
                                        <p:cTn id="29" dur="500" fill="hold"/>
                                        <p:tgtEl>
                                          <p:spTgt spid="10"/>
                                        </p:tgtEl>
                                        <p:attrNameLst>
                                          <p:attrName>ppt_y</p:attrName>
                                        </p:attrNameLst>
                                      </p:cBhvr>
                                      <p:tavLst>
                                        <p:tav tm="0">
                                          <p:val>
                                            <p:strVal val="#ppt_y+.1"/>
                                          </p:val>
                                        </p:tav>
                                        <p:tav tm="100000">
                                          <p:val>
                                            <p:strVal val="#ppt_y"/>
                                          </p:val>
                                        </p:tav>
                                      </p:tavLst>
                                    </p:anim>
                                  </p:childTnLst>
                                </p:cTn>
                              </p:par>
                            </p:childTnLst>
                          </p:cTn>
                        </p:par>
                        <p:par>
                          <p:cTn id="30" fill="hold">
                            <p:stCondLst>
                              <p:cond delay="4039"/>
                            </p:stCondLst>
                            <p:childTnLst>
                              <p:par>
                                <p:cTn id="31" presetID="22" presetClass="entr" presetSubtype="4"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childTnLst>
                          </p:cTn>
                        </p:par>
                        <p:par>
                          <p:cTn id="34" fill="hold">
                            <p:stCondLst>
                              <p:cond delay="4539"/>
                            </p:stCondLst>
                            <p:childTnLst>
                              <p:par>
                                <p:cTn id="35" presetID="42"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学习通知</a:t>
            </a:r>
          </a:p>
        </p:txBody>
      </p:sp>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499624"/>
          </a:xfrm>
          <a:prstGeom prst="rect">
            <a:avLst/>
          </a:prstGeom>
        </p:spPr>
        <p:txBody>
          <a:bodyPr wrap="square">
            <a:spAutoFit/>
          </a:bodyPr>
          <a:lstStyle/>
          <a:p>
            <a:pPr indent="457200">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rPr>
              <a:t>学习通知中会有课程重要信息的推送，请各位同学一定要认真留意。</a:t>
            </a:r>
          </a:p>
        </p:txBody>
      </p:sp>
      <p:sp>
        <p:nvSpPr>
          <p:cNvPr id="31" name="右箭头 1"/>
          <p:cNvSpPr/>
          <p:nvPr/>
        </p:nvSpPr>
        <p:spPr>
          <a:xfrm>
            <a:off x="5394812" y="3846962"/>
            <a:ext cx="1024255" cy="589915"/>
          </a:xfrm>
          <a:prstGeom prst="rightArrow">
            <a:avLst/>
          </a:prstGeom>
          <a:solidFill>
            <a:srgbClr val="12B19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pic>
        <p:nvPicPr>
          <p:cNvPr id="2" name="图片 1"/>
          <p:cNvPicPr>
            <a:picLocks noChangeAspect="1"/>
          </p:cNvPicPr>
          <p:nvPr>
            <p:custDataLst>
              <p:tags r:id="rId1"/>
            </p:custDataLst>
          </p:nvPr>
        </p:nvPicPr>
        <p:blipFill>
          <a:blip r:embed="rId6"/>
          <a:stretch>
            <a:fillRect/>
          </a:stretch>
        </p:blipFill>
        <p:spPr>
          <a:xfrm>
            <a:off x="6726555" y="2221865"/>
            <a:ext cx="457835" cy="3693795"/>
          </a:xfrm>
          <a:prstGeom prst="rect">
            <a:avLst/>
          </a:prstGeom>
        </p:spPr>
      </p:pic>
      <p:pic>
        <p:nvPicPr>
          <p:cNvPr id="3" name="图片 2"/>
          <p:cNvPicPr>
            <a:picLocks noChangeAspect="1"/>
          </p:cNvPicPr>
          <p:nvPr>
            <p:custDataLst>
              <p:tags r:id="rId2"/>
            </p:custDataLst>
          </p:nvPr>
        </p:nvPicPr>
        <p:blipFill>
          <a:blip r:embed="rId7"/>
          <a:stretch>
            <a:fillRect/>
          </a:stretch>
        </p:blipFill>
        <p:spPr>
          <a:xfrm>
            <a:off x="7668895" y="3317875"/>
            <a:ext cx="3891280" cy="1647825"/>
          </a:xfrm>
          <a:prstGeom prst="rect">
            <a:avLst/>
          </a:prstGeom>
        </p:spPr>
      </p:pic>
      <p:sp>
        <p:nvSpPr>
          <p:cNvPr id="6" name="文本框 5"/>
          <p:cNvSpPr txBox="1"/>
          <p:nvPr/>
        </p:nvSpPr>
        <p:spPr>
          <a:xfrm>
            <a:off x="710565" y="6032500"/>
            <a:ext cx="10850245" cy="368300"/>
          </a:xfrm>
          <a:prstGeom prst="rect">
            <a:avLst/>
          </a:prstGeom>
          <a:noFill/>
        </p:spPr>
        <p:txBody>
          <a:bodyPr wrap="square" rtlCol="0">
            <a:spAutoFit/>
          </a:bodyPr>
          <a:lstStyle/>
          <a:p>
            <a:r>
              <a:rPr lang="en-US" altLang="zh-CN"/>
              <a:t>APP</a:t>
            </a:r>
            <a:r>
              <a:rPr lang="zh-CN" altLang="en-US"/>
              <a:t>端消息中心入口在【学习】模块右上角信封图标内；</a:t>
            </a:r>
            <a:r>
              <a:rPr lang="en-US" altLang="zh-CN"/>
              <a:t>PC</a:t>
            </a:r>
            <a:r>
              <a:rPr lang="zh-CN" altLang="en-US"/>
              <a:t>端消息中心入口在学堂首页右侧工具栏内。</a:t>
            </a:r>
          </a:p>
        </p:txBody>
      </p:sp>
      <p:pic>
        <p:nvPicPr>
          <p:cNvPr id="8" name="图片 7"/>
          <p:cNvPicPr>
            <a:picLocks noChangeAspect="1"/>
          </p:cNvPicPr>
          <p:nvPr>
            <p:custDataLst>
              <p:tags r:id="rId3"/>
            </p:custDataLst>
          </p:nvPr>
        </p:nvPicPr>
        <p:blipFill>
          <a:blip r:embed="rId8"/>
          <a:stretch>
            <a:fillRect/>
          </a:stretch>
        </p:blipFill>
        <p:spPr>
          <a:xfrm>
            <a:off x="2454275" y="1811020"/>
            <a:ext cx="2633345" cy="42214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68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p>
        </p:txBody>
      </p:sp>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4" name="矩形 13"/>
          <p:cNvSpPr/>
          <p:nvPr/>
        </p:nvSpPr>
        <p:spPr>
          <a:xfrm>
            <a:off x="5976312" y="2079986"/>
            <a:ext cx="5335571" cy="3322955"/>
          </a:xfrm>
          <a:prstGeom prst="rect">
            <a:avLst/>
          </a:prstGeom>
        </p:spPr>
        <p:txBody>
          <a:bodyPr wrap="square">
            <a:spAutoFit/>
          </a:bodyPr>
          <a:lstStyle/>
          <a:p>
            <a:pPr indent="457200">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打开</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后，点击</a:t>
            </a:r>
            <a:r>
              <a:rPr lang="en-US"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学习</a:t>
            </a:r>
            <a:r>
              <a:rPr lang="en-US"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即可看到已选择的课程，点击图片即可开始学习</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p>
          <a:p>
            <a:pPr indent="457200">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注意：学习时，请关注角标为</a:t>
            </a:r>
            <a:r>
              <a:rPr lang="zh-CN" altLang="en-US"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学分课</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，角标为</a:t>
            </a:r>
            <a:r>
              <a:rPr lang="en-US"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兴趣课</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或是</a:t>
            </a:r>
            <a:r>
              <a:rPr lang="en-US"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公开课</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的是同学们自己在知到</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里选择的，这个课看完没有分数！要学习</a:t>
            </a:r>
            <a:r>
              <a:rPr lang="zh-CN" altLang="en-US"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学分课！学分课！学分课！</a:t>
            </a:r>
          </a:p>
          <a:p>
            <a:pPr>
              <a:lnSpc>
                <a:spcPct val="150000"/>
              </a:lnSpc>
            </a:pPr>
            <a:endParaRPr lang="zh-HK"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5" name="组合 14"/>
          <p:cNvGrpSpPr/>
          <p:nvPr/>
        </p:nvGrpSpPr>
        <p:grpSpPr>
          <a:xfrm>
            <a:off x="1363654" y="1408052"/>
            <a:ext cx="3945194" cy="4747667"/>
            <a:chOff x="2497" y="1803"/>
            <a:chExt cx="6637" cy="7987"/>
          </a:xfrm>
          <a:effectLst>
            <a:outerShdw blurRad="50800" dist="38100" dir="2700000" algn="tl" rotWithShape="0">
              <a:prstClr val="black">
                <a:alpha val="40000"/>
              </a:prstClr>
            </a:outerShdw>
          </a:effectLst>
        </p:grpSpPr>
        <p:pic>
          <p:nvPicPr>
            <p:cNvPr id="16" name="图片 15" descr="fd235efba9b845ca34789a646e1de88"/>
            <p:cNvPicPr>
              <a:picLocks noChangeAspect="1"/>
            </p:cNvPicPr>
            <p:nvPr/>
          </p:nvPicPr>
          <p:blipFill>
            <a:blip r:embed="rId3"/>
            <a:stretch>
              <a:fillRect/>
            </a:stretch>
          </p:blipFill>
          <p:spPr>
            <a:xfrm>
              <a:off x="2497" y="1803"/>
              <a:ext cx="4416" cy="7851"/>
            </a:xfrm>
            <a:prstGeom prst="rect">
              <a:avLst/>
            </a:prstGeom>
          </p:spPr>
        </p:pic>
        <p:sp>
          <p:nvSpPr>
            <p:cNvPr id="17" name="矩形 16"/>
            <p:cNvSpPr/>
            <p:nvPr/>
          </p:nvSpPr>
          <p:spPr>
            <a:xfrm>
              <a:off x="3768" y="9116"/>
              <a:ext cx="802" cy="6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p:cNvPicPr>
              <a:picLocks noChangeAspect="1"/>
            </p:cNvPicPr>
            <p:nvPr/>
          </p:nvPicPr>
          <p:blipFill>
            <a:blip r:embed="rId4"/>
            <a:stretch>
              <a:fillRect/>
            </a:stretch>
          </p:blipFill>
          <p:spPr>
            <a:xfrm>
              <a:off x="4148" y="4425"/>
              <a:ext cx="4986" cy="3386"/>
            </a:xfrm>
            <a:prstGeom prst="rect">
              <a:avLst/>
            </a:prstGeom>
          </p:spPr>
        </p:pic>
        <p:sp>
          <p:nvSpPr>
            <p:cNvPr id="20" name="矩形 19"/>
            <p:cNvSpPr/>
            <p:nvPr/>
          </p:nvSpPr>
          <p:spPr>
            <a:xfrm>
              <a:off x="4767" y="6179"/>
              <a:ext cx="802" cy="6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p>
        </p:txBody>
      </p:sp>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矩形 5"/>
          <p:cNvSpPr/>
          <p:nvPr/>
        </p:nvSpPr>
        <p:spPr>
          <a:xfrm>
            <a:off x="6205703" y="1590243"/>
            <a:ext cx="5275867" cy="4154984"/>
          </a:xfrm>
          <a:prstGeom prst="rect">
            <a:avLst/>
          </a:prstGeom>
        </p:spPr>
        <p:txBody>
          <a:bodyPr wrap="square">
            <a:spAutoFit/>
          </a:bodyPr>
          <a:lstStyle/>
          <a:p>
            <a:pPr indent="457200" algn="ctr">
              <a:lnSpc>
                <a:spcPct val="150000"/>
              </a:lnSpc>
            </a:pPr>
            <a:r>
              <a:rPr lang="zh-CN" altLang="zh-CN" sz="20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成绩</a:t>
            </a:r>
            <a:r>
              <a:rPr lang="zh-CN" altLang="zh-CN" sz="20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模块</a:t>
            </a:r>
            <a:endParaRPr lang="en-US" altLang="zh-CN" sz="20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pP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请大家开始学习前一定要查看成绩以及平时分攻略！！！</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在学习过程中，学生可点击</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【学习】</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模块中的</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【成绩】</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入口</a:t>
            </a:r>
            <a:r>
              <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可查看该门课的当前成绩、学习时间、考试时间、成绩规则。</a:t>
            </a: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以及当前获得的参考分数；</a:t>
            </a: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pP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注意：</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成绩分析】</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中的分数仅作为学习过程中的参考，智慧树最终成绩以成绩发布后为准。</a:t>
            </a: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如果觉得有问题，</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可先自行刷新一下再查看；</a:t>
            </a:r>
          </a:p>
          <a:p>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7" descr="C:\Users\13642\Desktop\微信图片_20210309090300.png微信图片_20210309090300"/>
          <p:cNvPicPr>
            <a:picLocks noChangeAspect="1"/>
          </p:cNvPicPr>
          <p:nvPr/>
        </p:nvPicPr>
        <p:blipFill>
          <a:blip r:embed="rId3"/>
          <a:srcRect/>
          <a:stretch>
            <a:fillRect/>
          </a:stretch>
        </p:blipFill>
        <p:spPr>
          <a:xfrm>
            <a:off x="3366555" y="1882452"/>
            <a:ext cx="2043430" cy="3632200"/>
          </a:xfrm>
          <a:prstGeom prst="rect">
            <a:avLst/>
          </a:prstGeom>
          <a:effectLst>
            <a:outerShdw blurRad="50800" dist="38100" dir="2700000" algn="tl" rotWithShape="0">
              <a:prstClr val="black">
                <a:alpha val="40000"/>
              </a:prstClr>
            </a:outerShdw>
          </a:effectLst>
        </p:spPr>
      </p:pic>
      <p:grpSp>
        <p:nvGrpSpPr>
          <p:cNvPr id="9" name="组合 8"/>
          <p:cNvGrpSpPr/>
          <p:nvPr/>
        </p:nvGrpSpPr>
        <p:grpSpPr>
          <a:xfrm>
            <a:off x="849983" y="1882451"/>
            <a:ext cx="2172970" cy="3632201"/>
            <a:chOff x="1090" y="2178"/>
            <a:chExt cx="3422" cy="5840"/>
          </a:xfrm>
          <a:effectLst>
            <a:outerShdw blurRad="50800" dist="38100" dir="2700000" algn="tl" rotWithShape="0">
              <a:prstClr val="black">
                <a:alpha val="40000"/>
              </a:prstClr>
            </a:outerShdw>
          </a:effectLst>
        </p:grpSpPr>
        <p:pic>
          <p:nvPicPr>
            <p:cNvPr id="10" name="图片 9" descr="微信图片_20210305220318"/>
            <p:cNvPicPr>
              <a:picLocks noChangeAspect="1"/>
            </p:cNvPicPr>
            <p:nvPr/>
          </p:nvPicPr>
          <p:blipFill>
            <a:blip r:embed="rId4"/>
            <a:stretch>
              <a:fillRect/>
            </a:stretch>
          </p:blipFill>
          <p:spPr>
            <a:xfrm>
              <a:off x="1090" y="2178"/>
              <a:ext cx="3218" cy="5840"/>
            </a:xfrm>
            <a:prstGeom prst="rect">
              <a:avLst/>
            </a:prstGeom>
          </p:spPr>
        </p:pic>
        <p:sp>
          <p:nvSpPr>
            <p:cNvPr id="11" name="矩形 10"/>
            <p:cNvSpPr/>
            <p:nvPr/>
          </p:nvSpPr>
          <p:spPr>
            <a:xfrm>
              <a:off x="3242" y="2432"/>
              <a:ext cx="1271" cy="457"/>
            </a:xfrm>
            <a:prstGeom prst="rect">
              <a:avLst/>
            </a:prstGeom>
            <a:solidFill>
              <a:srgbClr val="00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p>
        </p:txBody>
      </p:sp>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2" name="矩形 11"/>
          <p:cNvSpPr/>
          <p:nvPr/>
        </p:nvSpPr>
        <p:spPr>
          <a:xfrm>
            <a:off x="5768607" y="1455050"/>
            <a:ext cx="5643513" cy="5085303"/>
          </a:xfrm>
          <a:prstGeom prst="rect">
            <a:avLst/>
          </a:prstGeom>
        </p:spPr>
        <p:txBody>
          <a:bodyPr wrap="square">
            <a:spAutoFit/>
          </a:bodyPr>
          <a:lstStyle/>
          <a:p>
            <a:pPr indent="457200">
              <a:lnSpc>
                <a:spcPct val="150000"/>
              </a:lnSpc>
              <a:spcBef>
                <a:spcPts val="1000"/>
              </a:spcBef>
              <a:spcAft>
                <a:spcPts val="0"/>
              </a:spcAft>
              <a:defRPr/>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点击成绩分析页面中的</a:t>
            </a:r>
            <a:r>
              <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我的平时分</a:t>
            </a:r>
            <a:r>
              <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，可以进入平时成绩详情页面。</a:t>
            </a:r>
          </a:p>
          <a:p>
            <a:pPr indent="457200">
              <a:lnSpc>
                <a:spcPct val="150000"/>
              </a:lnSpc>
              <a:spcBef>
                <a:spcPts val="1000"/>
              </a:spcBef>
              <a:spcAft>
                <a:spcPts val="0"/>
              </a:spcAft>
              <a:defRPr/>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平时成绩由</a:t>
            </a:r>
            <a:r>
              <a:rPr lang="zh-CN" altLang="zh-CN"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学习进度、学习习惯、问答互动</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三部分组成，点击</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【攻略】</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图标，可以进入查看具体的获取指南。</a:t>
            </a: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1000"/>
              </a:spcBef>
              <a:spcAft>
                <a:spcPts val="0"/>
              </a:spcAft>
              <a:defRPr/>
            </a:pP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学习进度</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部分</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1000"/>
              </a:spcBef>
              <a:defRPr/>
            </a:pP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在学习结束时间之前，学习完课程包含的所有教程视频以及完成所有的章测试即可获得全部的学习进度，即</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学习进度分=看视频+做章节测试</a:t>
            </a: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，所以一定不要忽略做测试。</a:t>
            </a:r>
          </a:p>
          <a:p>
            <a:pPr>
              <a:lnSpc>
                <a:spcPct val="130000"/>
              </a:lnSpc>
              <a:spcBef>
                <a:spcPts val="1000"/>
              </a:spcBef>
              <a:spcAft>
                <a:spcPts val="0"/>
              </a:spcAft>
              <a:defRPr/>
            </a:pP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9970" y="1455050"/>
            <a:ext cx="2238375" cy="451612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54043" y="1110269"/>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p>
        </p:txBody>
      </p:sp>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文本框 5"/>
          <p:cNvSpPr txBox="1"/>
          <p:nvPr/>
        </p:nvSpPr>
        <p:spPr>
          <a:xfrm>
            <a:off x="3837650" y="1670355"/>
            <a:ext cx="7349334" cy="3801041"/>
          </a:xfrm>
          <a:prstGeom prst="rect">
            <a:avLst/>
          </a:prstGeom>
          <a:noFill/>
        </p:spPr>
        <p:txBody>
          <a:bodyPr wrap="square" rtlCol="0">
            <a:spAutoFit/>
          </a:bodyPr>
          <a:lstStyle/>
          <a:p>
            <a:pPr indent="457200">
              <a:lnSpc>
                <a:spcPct val="150000"/>
              </a:lnSpc>
              <a:spcBef>
                <a:spcPts val="500"/>
              </a:spcBef>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学习习惯</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部分</a:t>
            </a:r>
          </a:p>
          <a:p>
            <a:pPr indent="457200">
              <a:lnSpc>
                <a:spcPct val="150000"/>
              </a:lnSpc>
              <a:spcBef>
                <a:spcPts val="500"/>
              </a:spcBef>
              <a:defRPr/>
            </a:pP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学生当天的</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有效时长大于25分钟</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以上记作一次规律学习，学习频次按照课程在线视频总时长进行计算；</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500"/>
              </a:spcBef>
              <a:defRPr/>
            </a:pP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学习时长指学生通过</a:t>
            </a:r>
            <a:r>
              <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PC</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观看学分课教程里</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未学习过的视频</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时长，正常模式看视频都统计进学习时长中；</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500"/>
              </a:spcBef>
              <a:defRPr/>
            </a:pPr>
            <a:r>
              <a:rPr lang="zh-CN" altLang="en-US"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观看缓存视频联网后系统会自动上传数据</a:t>
            </a:r>
            <a:r>
              <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nSpc>
                <a:spcPct val="150000"/>
              </a:lnSpc>
              <a:spcBef>
                <a:spcPts val="500"/>
              </a:spcBef>
              <a:defRPr/>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 1.</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重复观看不记为有效时长</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p>
          <a:p>
            <a:pPr indent="457200">
              <a:lnSpc>
                <a:spcPct val="150000"/>
              </a:lnSpc>
              <a:spcBef>
                <a:spcPts val="500"/>
              </a:spcBef>
              <a:defRPr/>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2.</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学习时长指的是</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观看视频</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的时长，不包含</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见面课直播</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及</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回放</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p>
          <a:p>
            <a:pPr indent="457200">
              <a:lnSpc>
                <a:spcPct val="150000"/>
              </a:lnSpc>
              <a:spcBef>
                <a:spcPts val="500"/>
              </a:spcBef>
              <a:defRPr/>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3.</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“学习习惯”中的分数及天数</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次日上午</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更新</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2605" y="1678843"/>
            <a:ext cx="2238375" cy="388620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54240" y="1169819"/>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p>
        </p:txBody>
      </p:sp>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文本框 5"/>
          <p:cNvSpPr txBox="1"/>
          <p:nvPr/>
        </p:nvSpPr>
        <p:spPr>
          <a:xfrm>
            <a:off x="4338632" y="1511186"/>
            <a:ext cx="6938968" cy="4426853"/>
          </a:xfrm>
          <a:prstGeom prst="rect">
            <a:avLst/>
          </a:prstGeom>
          <a:noFill/>
        </p:spPr>
        <p:txBody>
          <a:bodyPr wrap="square" rtlCol="0">
            <a:spAutoFit/>
          </a:bodyPr>
          <a:lstStyle/>
          <a:p>
            <a:pPr indent="457200" algn="l">
              <a:lnSpc>
                <a:spcPct val="150000"/>
              </a:lnSpc>
              <a:spcBef>
                <a:spcPts val="1000"/>
              </a:spcBef>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学习互动</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smtClean="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部分</a:t>
            </a:r>
            <a:endPar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gn="l">
              <a:lnSpc>
                <a:spcPct val="150000"/>
              </a:lnSpc>
              <a:spcBef>
                <a:spcPts val="1000"/>
              </a:spcBef>
            </a:pPr>
            <a:r>
              <a:rPr lang="zh-CN" sz="1600" dirty="0" smtClean="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互动</a:t>
            </a:r>
            <a:r>
              <a:rPr 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分=</a:t>
            </a:r>
            <a:r>
              <a:rPr lang="zh-CN"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（分子/分母）*互动分总分数*百分比</a:t>
            </a:r>
            <a:r>
              <a:rPr 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，最终四舍五入。</a:t>
            </a:r>
            <a:endParaRPr lang="zh-CN" sz="1600" dirty="0">
              <a:latin typeface="微软雅黑" panose="020B0503020204020204" pitchFamily="34" charset="-122"/>
              <a:ea typeface="微软雅黑" panose="020B0503020204020204" pitchFamily="34" charset="-122"/>
              <a:cs typeface="微软雅黑" panose="020B0503020204020204" pitchFamily="34" charset="-122"/>
            </a:endParaRPr>
          </a:p>
          <a:p>
            <a:pPr indent="457200" algn="l">
              <a:lnSpc>
                <a:spcPct val="150000"/>
              </a:lnSpc>
              <a:spcBef>
                <a:spcPts val="1000"/>
              </a:spcBef>
              <a:defRPr/>
            </a:pPr>
            <a:r>
              <a:rPr lang="zh-CN" altLang="en-US" sz="16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分母：</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本人单门课程下的提问、回答数相加，不包括自己删除的。</a:t>
            </a:r>
          </a:p>
          <a:p>
            <a:pPr indent="457200" algn="l">
              <a:lnSpc>
                <a:spcPct val="150000"/>
              </a:lnSpc>
              <a:spcBef>
                <a:spcPts val="1000"/>
              </a:spcBef>
              <a:defRPr/>
            </a:pPr>
            <a:r>
              <a:rPr lang="zh-CN" altLang="en-US" sz="16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分子：</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本人单门课程下有效回答（学生身份回答）的提问数和本人有效回答数相加，再乘以系统预设值。</a:t>
            </a:r>
          </a:p>
          <a:p>
            <a:pPr indent="457200" algn="l">
              <a:lnSpc>
                <a:spcPct val="150000"/>
              </a:lnSpc>
              <a:spcBef>
                <a:spcPts val="1000"/>
              </a:spcBef>
              <a:defRPr/>
            </a:pPr>
            <a:r>
              <a:rPr lang="zh-CN" altLang="en-US" sz="16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百分比：</a:t>
            </a:r>
            <a:r>
              <a:rPr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百分比范围在10%—100%之间</a:t>
            </a:r>
            <a:r>
              <a:rPr sz="1600" dirty="0" smtClean="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smtClean="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百分比的大小与有效提问回答的总数呈正相关性</a:t>
            </a:r>
            <a:r>
              <a:rPr sz="1600" dirty="0" smtClean="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endParaRPr 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gn="l">
              <a:lnSpc>
                <a:spcPct val="150000"/>
              </a:lnSpc>
              <a:spcBef>
                <a:spcPts val="1000"/>
              </a:spcBef>
              <a:defRPr/>
            </a:pPr>
            <a:r>
              <a:rPr lang="zh-CN" altLang="en-US" sz="1600" b="1" dirty="0" smtClean="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分子</a:t>
            </a:r>
            <a:r>
              <a:rPr lang="zh-CN" altLang="en-US" sz="16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的附加项</a:t>
            </a:r>
            <a:r>
              <a:rPr lang="zh-CN" altLang="en-US" sz="1600" dirty="0" smtClean="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：有效提问或该提问下的有效回答，有</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老师</a:t>
            </a:r>
            <a:r>
              <a:rPr lang="zh-CN" altLang="en-US" sz="1600" dirty="0" smtClean="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回答、学生</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点</a:t>
            </a:r>
            <a:r>
              <a:rPr lang="zh-CN" altLang="en-US" sz="1600" dirty="0" smtClean="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赞或评论</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达到一定</a:t>
            </a:r>
            <a:r>
              <a:rPr lang="zh-CN" altLang="en-US" sz="1600" dirty="0" smtClean="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数量的，额外</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增加一定的分子</a:t>
            </a:r>
            <a:r>
              <a:rPr lang="zh-CN" altLang="en-US" sz="1600" dirty="0" smtClean="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附加值</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600" dirty="0" smtClean="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该</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附加值由系统自动计算</a:t>
            </a:r>
            <a:r>
              <a:rPr lang="zh-CN" altLang="en-US" sz="1600" dirty="0" smtClean="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custDataLst>
              <p:tags r:id="rId1"/>
            </p:custDataLst>
          </p:nvPr>
        </p:nvPicPr>
        <p:blipFill>
          <a:blip r:embed="rId4"/>
          <a:stretch>
            <a:fillRect/>
          </a:stretch>
        </p:blipFill>
        <p:spPr>
          <a:xfrm>
            <a:off x="985552" y="1548130"/>
            <a:ext cx="2911475" cy="37617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p>
        </p:txBody>
      </p:sp>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文本框 5"/>
          <p:cNvSpPr txBox="1"/>
          <p:nvPr/>
        </p:nvSpPr>
        <p:spPr>
          <a:xfrm>
            <a:off x="4491355" y="1571625"/>
            <a:ext cx="6946900" cy="2476500"/>
          </a:xfrm>
          <a:prstGeom prst="rect">
            <a:avLst/>
          </a:prstGeom>
          <a:noFill/>
        </p:spPr>
        <p:txBody>
          <a:bodyPr wrap="square">
            <a:noAutofit/>
          </a:bodyPr>
          <a:lstStyle/>
          <a:p>
            <a:pPr indent="457200" algn="l">
              <a:lnSpc>
                <a:spcPct val="150000"/>
              </a:lnSpc>
              <a:spcBef>
                <a:spcPts val="1000"/>
              </a:spcBef>
              <a:defRPr/>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学习互动</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注意事项</a:t>
            </a:r>
          </a:p>
          <a:p>
            <a:pPr indent="457200" algn="l">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系统审核屏蔽、审核人员删除、老师删除的提问和回答均“无效”；</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回答字数</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少于3（含）</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，系统将直接判为“无效”。任何符号均不计数。</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学习时间结束</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后发布的提问和回答均为“无效”；互动分在</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学习时间截止</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后固化，即最终的互动分会在学习时间结束后的凌晨进行计算，即次日上午学生看到的互动分即为</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最终得分</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p>
          <a:p>
            <a:pPr indent="457200" algn="l">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    </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内容占位符 5"/>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697676" y="1571348"/>
            <a:ext cx="2345624" cy="4417972"/>
          </a:xfrm>
          <a:effectLst>
            <a:outerShdw blurRad="50800" dist="38100" dir="2700000" algn="tl" rotWithShape="0">
              <a:prstClr val="black">
                <a:alpha val="40000"/>
              </a:prstClr>
            </a:outerShdw>
          </a:effectLst>
        </p:spPr>
      </p:pic>
      <p:sp>
        <p:nvSpPr>
          <p:cNvPr id="2" name="文本框 1"/>
          <p:cNvSpPr txBox="1"/>
          <p:nvPr/>
        </p:nvSpPr>
        <p:spPr>
          <a:xfrm>
            <a:off x="4491990" y="4139565"/>
            <a:ext cx="6946265" cy="645160"/>
          </a:xfrm>
          <a:prstGeom prst="rect">
            <a:avLst/>
          </a:prstGeom>
          <a:noFill/>
        </p:spPr>
        <p:txBody>
          <a:bodyPr wrap="square" rtlCol="0">
            <a:spAutoFit/>
          </a:bodyPr>
          <a:lstStyle/>
          <a:p>
            <a:r>
              <a:rPr lang="zh-CN" altLang="en-US">
                <a:solidFill>
                  <a:srgbClr val="0070C0"/>
                </a:solidFill>
              </a:rPr>
              <a:t>欲知更多关于学习问答的攻略建议，点击课程【问答】入口后，在置顶的【课程问答小助手】下方文字处了解。</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p>
        </p:txBody>
      </p:sp>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矩形 5"/>
          <p:cNvSpPr/>
          <p:nvPr/>
        </p:nvSpPr>
        <p:spPr>
          <a:xfrm>
            <a:off x="5731416" y="1641216"/>
            <a:ext cx="4920791" cy="4384675"/>
          </a:xfrm>
          <a:prstGeom prst="rect">
            <a:avLst/>
          </a:prstGeom>
        </p:spPr>
        <p:txBody>
          <a:bodyPr wrap="square">
            <a:spAutoFit/>
          </a:bodyPr>
          <a:lstStyle/>
          <a:p>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见面课</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模块</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具体参与方式请关注教务处或者本校课程老师通知。</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见面课后会有课后测试题， 见面课测试题只有</a:t>
            </a:r>
            <a:r>
              <a:rPr lang="zh-CN" altLang="en-US"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一次</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机会，需要各位同学认真作答！！！</a:t>
            </a:r>
          </a:p>
          <a:p>
            <a:pPr>
              <a:lnSpc>
                <a:spcPct val="150000"/>
              </a:lnSpc>
            </a:pP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见面课测试不设</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查看答案</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有安排见面课学习的同学请注意，每次见面课回放可能由一个或是多个视频组成，需要完成全部视频观看才能获得本次见面课的全部分数；</a:t>
            </a: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7"/>
          <p:cNvPicPr/>
          <p:nvPr/>
        </p:nvPicPr>
        <p:blipFill>
          <a:blip r:embed="rId3" cstate="print">
            <a:extLst>
              <a:ext uri="{28A0092B-C50C-407E-A947-70E740481C1C}">
                <a14:useLocalDpi xmlns:a14="http://schemas.microsoft.com/office/drawing/2010/main" val="0"/>
              </a:ext>
            </a:extLst>
          </a:blip>
          <a:srcRect b="4888"/>
          <a:stretch>
            <a:fillRect/>
          </a:stretch>
        </p:blipFill>
        <p:spPr>
          <a:xfrm>
            <a:off x="1647636" y="1625789"/>
            <a:ext cx="2394635" cy="4415531"/>
          </a:xfrm>
          <a:prstGeom prst="rect">
            <a:avLst/>
          </a:prstGeom>
          <a:noFill/>
          <a:ln w="12700" cmpd="sng">
            <a:solidFill>
              <a:schemeClr val="accent6">
                <a:lumMod val="20000"/>
                <a:lumOff val="80000"/>
              </a:schemeClr>
            </a:solidFill>
            <a:prstDash val="soli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363326" y="1229729"/>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p>
        </p:txBody>
      </p:sp>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矩形 5"/>
          <p:cNvSpPr/>
          <p:nvPr/>
        </p:nvSpPr>
        <p:spPr>
          <a:xfrm>
            <a:off x="4664218" y="1745310"/>
            <a:ext cx="6358009" cy="4431983"/>
          </a:xfrm>
          <a:prstGeom prst="rect">
            <a:avLst/>
          </a:prstGeom>
        </p:spPr>
        <p:txBody>
          <a:bodyPr wrap="square">
            <a:spAutoFit/>
          </a:bodyPr>
          <a:lstStyle/>
          <a:p>
            <a:pPr indent="457200">
              <a:lnSpc>
                <a:spcPct val="150000"/>
              </a:lnSpc>
            </a:pPr>
            <a:r>
              <a:rPr lang="zh-CN" altLang="zh-CN" sz="2000" dirty="0" smtClean="0">
                <a:solidFill>
                  <a:srgbClr val="27A98C"/>
                </a:solidFill>
                <a:latin typeface="微软雅黑" panose="020B0503020204020204" pitchFamily="34" charset="-122"/>
                <a:ea typeface="微软雅黑" panose="020B0503020204020204" pitchFamily="34" charset="-122"/>
              </a:rPr>
              <a:t>【教程】</a:t>
            </a:r>
            <a:r>
              <a:rPr lang="zh-CN" altLang="en-US" sz="2000" dirty="0" smtClean="0">
                <a:solidFill>
                  <a:srgbClr val="27A98C"/>
                </a:solidFill>
                <a:latin typeface="微软雅黑" panose="020B0503020204020204" pitchFamily="34" charset="-122"/>
                <a:ea typeface="微软雅黑" panose="020B0503020204020204" pitchFamily="34" charset="-122"/>
              </a:rPr>
              <a:t>菜单</a:t>
            </a:r>
            <a:r>
              <a:rPr lang="zh-CN" altLang="en-US" sz="1600" dirty="0" smtClean="0">
                <a:solidFill>
                  <a:srgbClr val="5A514A"/>
                </a:solidFill>
                <a:latin typeface="微软雅黑" panose="020B0503020204020204" pitchFamily="34" charset="-122"/>
                <a:ea typeface="微软雅黑" panose="020B0503020204020204" pitchFamily="34" charset="-122"/>
              </a:rPr>
              <a:t>：</a:t>
            </a:r>
            <a:r>
              <a:rPr lang="zh-CN" altLang="zh-CN" sz="1600" dirty="0" smtClean="0">
                <a:solidFill>
                  <a:srgbClr val="5A514A"/>
                </a:solidFill>
                <a:latin typeface="微软雅黑" panose="020B0503020204020204" pitchFamily="34" charset="-122"/>
                <a:ea typeface="微软雅黑" panose="020B0503020204020204" pitchFamily="34" charset="-122"/>
              </a:rPr>
              <a:t>课程目录</a:t>
            </a:r>
            <a:r>
              <a:rPr lang="zh-CN" altLang="en-US" sz="1600" dirty="0" smtClean="0">
                <a:solidFill>
                  <a:srgbClr val="5A514A"/>
                </a:solidFill>
                <a:latin typeface="微软雅黑" panose="020B0503020204020204" pitchFamily="34" charset="-122"/>
                <a:ea typeface="微软雅黑" panose="020B0503020204020204" pitchFamily="34" charset="-122"/>
              </a:rPr>
              <a:t>、章节视频、</a:t>
            </a:r>
            <a:r>
              <a:rPr lang="zh-CN" altLang="zh-CN" sz="1600" dirty="0" smtClean="0">
                <a:solidFill>
                  <a:srgbClr val="5A514A"/>
                </a:solidFill>
                <a:latin typeface="微软雅黑" panose="020B0503020204020204" pitchFamily="34" charset="-122"/>
                <a:ea typeface="微软雅黑" panose="020B0503020204020204" pitchFamily="34" charset="-122"/>
              </a:rPr>
              <a:t>视频长度</a:t>
            </a:r>
            <a:r>
              <a:rPr lang="zh-CN" altLang="en-US" sz="1600" dirty="0" smtClean="0">
                <a:solidFill>
                  <a:srgbClr val="5A514A"/>
                </a:solidFill>
                <a:latin typeface="微软雅黑" panose="020B0503020204020204" pitchFamily="34" charset="-122"/>
                <a:ea typeface="微软雅黑" panose="020B0503020204020204" pitchFamily="34" charset="-122"/>
              </a:rPr>
              <a:t>等</a:t>
            </a:r>
            <a:r>
              <a:rPr lang="zh-CN" altLang="zh-CN" sz="1600" dirty="0" smtClean="0">
                <a:solidFill>
                  <a:srgbClr val="5A514A"/>
                </a:solidFill>
                <a:latin typeface="微软雅黑" panose="020B0503020204020204" pitchFamily="34" charset="-122"/>
                <a:ea typeface="微软雅黑" panose="020B0503020204020204" pitchFamily="34" charset="-122"/>
              </a:rPr>
              <a:t>。</a:t>
            </a:r>
            <a:endParaRPr lang="en-US" altLang="zh-CN" sz="1600" dirty="0">
              <a:solidFill>
                <a:srgbClr val="5A514A"/>
              </a:solidFill>
              <a:latin typeface="微软雅黑" panose="020B0503020204020204" pitchFamily="34" charset="-122"/>
              <a:ea typeface="微软雅黑" panose="020B0503020204020204" pitchFamily="34" charset="-122"/>
            </a:endParaRPr>
          </a:p>
          <a:p>
            <a:pPr indent="457200">
              <a:lnSpc>
                <a:spcPct val="150000"/>
              </a:lnSpc>
              <a:spcBef>
                <a:spcPts val="600"/>
              </a:spcBef>
            </a:pPr>
            <a:r>
              <a:rPr lang="zh-CN" altLang="en-US" sz="1600" b="1" dirty="0" smtClean="0">
                <a:solidFill>
                  <a:srgbClr val="5A514A"/>
                </a:solidFill>
                <a:latin typeface="微软雅黑" panose="020B0503020204020204" pitchFamily="34" charset="-122"/>
                <a:ea typeface="微软雅黑" panose="020B0503020204020204" pitchFamily="34" charset="-122"/>
              </a:rPr>
              <a:t>视频</a:t>
            </a:r>
            <a:r>
              <a:rPr lang="zh-CN" altLang="zh-CN" sz="1600" b="1" dirty="0" smtClean="0">
                <a:solidFill>
                  <a:srgbClr val="5A514A"/>
                </a:solidFill>
                <a:latin typeface="微软雅黑" panose="020B0503020204020204" pitchFamily="34" charset="-122"/>
                <a:ea typeface="微软雅黑" panose="020B0503020204020204" pitchFamily="34" charset="-122"/>
              </a:rPr>
              <a:t>学习进度</a:t>
            </a:r>
            <a:r>
              <a:rPr lang="zh-CN" altLang="en-US" sz="1600" b="1" dirty="0" smtClean="0">
                <a:solidFill>
                  <a:srgbClr val="5A514A"/>
                </a:solidFill>
                <a:latin typeface="微软雅黑" panose="020B0503020204020204" pitchFamily="34" charset="-122"/>
                <a:ea typeface="微软雅黑" panose="020B0503020204020204" pitchFamily="34" charset="-122"/>
              </a:rPr>
              <a:t>计算：</a:t>
            </a:r>
            <a:r>
              <a:rPr lang="zh-CN" altLang="zh-CN" sz="1600" dirty="0" smtClean="0">
                <a:solidFill>
                  <a:srgbClr val="5A514A"/>
                </a:solidFill>
                <a:latin typeface="微软雅黑" panose="020B0503020204020204" pitchFamily="34" charset="-122"/>
                <a:ea typeface="微软雅黑" panose="020B0503020204020204" pitchFamily="34" charset="-122"/>
              </a:rPr>
              <a:t>根据累计</a:t>
            </a:r>
            <a:r>
              <a:rPr lang="zh-CN" altLang="zh-CN" sz="1600" dirty="0">
                <a:solidFill>
                  <a:srgbClr val="5A514A"/>
                </a:solidFill>
                <a:latin typeface="微软雅黑" panose="020B0503020204020204" pitchFamily="34" charset="-122"/>
                <a:ea typeface="微软雅黑" panose="020B0503020204020204" pitchFamily="34" charset="-122"/>
              </a:rPr>
              <a:t>观看</a:t>
            </a:r>
            <a:r>
              <a:rPr lang="zh-CN" altLang="zh-CN" sz="1600" dirty="0" smtClean="0">
                <a:solidFill>
                  <a:srgbClr val="5A514A"/>
                </a:solidFill>
                <a:latin typeface="微软雅黑" panose="020B0503020204020204" pitchFamily="34" charset="-122"/>
                <a:ea typeface="微软雅黑" panose="020B0503020204020204" pitchFamily="34" charset="-122"/>
              </a:rPr>
              <a:t>时间计算，</a:t>
            </a:r>
            <a:r>
              <a:rPr lang="zh-CN" altLang="zh-CN" sz="1600" dirty="0">
                <a:solidFill>
                  <a:srgbClr val="5A514A"/>
                </a:solidFill>
                <a:latin typeface="微软雅黑" panose="020B0503020204020204" pitchFamily="34" charset="-122"/>
                <a:ea typeface="微软雅黑" panose="020B0503020204020204" pitchFamily="34" charset="-122"/>
              </a:rPr>
              <a:t>拖拽播放进度</a:t>
            </a:r>
            <a:r>
              <a:rPr lang="zh-CN" altLang="zh-CN" sz="1600" dirty="0" smtClean="0">
                <a:solidFill>
                  <a:srgbClr val="5A514A"/>
                </a:solidFill>
                <a:latin typeface="微软雅黑" panose="020B0503020204020204" pitchFamily="34" charset="-122"/>
                <a:ea typeface="微软雅黑" panose="020B0503020204020204" pitchFamily="34" charset="-122"/>
              </a:rPr>
              <a:t>条</a:t>
            </a:r>
            <a:r>
              <a:rPr lang="zh-CN" altLang="en-US" sz="1600" dirty="0" smtClean="0">
                <a:solidFill>
                  <a:srgbClr val="5A514A"/>
                </a:solidFill>
                <a:latin typeface="微软雅黑" panose="020B0503020204020204" pitchFamily="34" charset="-122"/>
                <a:ea typeface="微软雅黑" panose="020B0503020204020204" pitchFamily="34" charset="-122"/>
              </a:rPr>
              <a:t>等非有效观看的不算</a:t>
            </a:r>
            <a:r>
              <a:rPr lang="zh-CN" altLang="en-US" sz="1600" dirty="0">
                <a:solidFill>
                  <a:srgbClr val="5A514A"/>
                </a:solidFill>
                <a:latin typeface="微软雅黑" panose="020B0503020204020204" pitchFamily="34" charset="-122"/>
                <a:ea typeface="微软雅黑" panose="020B0503020204020204" pitchFamily="34" charset="-122"/>
              </a:rPr>
              <a:t>；</a:t>
            </a:r>
            <a:endParaRPr lang="en-US" altLang="zh-CN" sz="1600" dirty="0">
              <a:solidFill>
                <a:srgbClr val="5A514A"/>
              </a:solidFill>
              <a:latin typeface="微软雅黑" panose="020B0503020204020204" pitchFamily="34" charset="-122"/>
              <a:ea typeface="微软雅黑" panose="020B0503020204020204" pitchFamily="34" charset="-122"/>
            </a:endParaRPr>
          </a:p>
          <a:p>
            <a:pPr indent="457200">
              <a:lnSpc>
                <a:spcPct val="150000"/>
              </a:lnSpc>
              <a:spcBef>
                <a:spcPts val="600"/>
              </a:spcBef>
            </a:pPr>
            <a:r>
              <a:rPr lang="zh-CN" altLang="en-US" sz="1600" b="1" dirty="0" smtClean="0">
                <a:solidFill>
                  <a:srgbClr val="5A514A"/>
                </a:solidFill>
                <a:latin typeface="微软雅黑" panose="020B0503020204020204" pitchFamily="34" charset="-122"/>
                <a:ea typeface="微软雅黑" panose="020B0503020204020204" pitchFamily="34" charset="-122"/>
              </a:rPr>
              <a:t>视频学习进度显示：</a:t>
            </a:r>
            <a:r>
              <a:rPr lang="zh-CN" altLang="zh-CN" sz="1600" dirty="0" smtClean="0">
                <a:solidFill>
                  <a:srgbClr val="5A514A"/>
                </a:solidFill>
                <a:latin typeface="微软雅黑" panose="020B0503020204020204" pitchFamily="34" charset="-122"/>
                <a:ea typeface="微软雅黑" panose="020B0503020204020204" pitchFamily="34" charset="-122"/>
              </a:rPr>
              <a:t>小节</a:t>
            </a:r>
            <a:r>
              <a:rPr lang="zh-CN" altLang="en-US" sz="1600" dirty="0" smtClean="0">
                <a:solidFill>
                  <a:srgbClr val="5A514A"/>
                </a:solidFill>
                <a:latin typeface="微软雅黑" panose="020B0503020204020204" pitchFamily="34" charset="-122"/>
                <a:ea typeface="微软雅黑" panose="020B0503020204020204" pitchFamily="34" charset="-122"/>
              </a:rPr>
              <a:t>视频学习完成的，</a:t>
            </a:r>
            <a:r>
              <a:rPr lang="zh-CN" altLang="zh-CN" sz="1600" dirty="0" smtClean="0">
                <a:solidFill>
                  <a:srgbClr val="5A514A"/>
                </a:solidFill>
                <a:latin typeface="微软雅黑" panose="020B0503020204020204" pitchFamily="34" charset="-122"/>
                <a:ea typeface="微软雅黑" panose="020B0503020204020204" pitchFamily="34" charset="-122"/>
              </a:rPr>
              <a:t>前方</a:t>
            </a:r>
            <a:r>
              <a:rPr lang="zh-CN" altLang="en-US" sz="1600" dirty="0" smtClean="0">
                <a:solidFill>
                  <a:srgbClr val="5A514A"/>
                </a:solidFill>
                <a:latin typeface="微软雅黑" panose="020B0503020204020204" pitchFamily="34" charset="-122"/>
                <a:ea typeface="微软雅黑" panose="020B0503020204020204" pitchFamily="34" charset="-122"/>
              </a:rPr>
              <a:t>显示</a:t>
            </a:r>
            <a:r>
              <a:rPr lang="zh-CN" altLang="zh-CN" sz="1600" dirty="0" smtClean="0">
                <a:solidFill>
                  <a:srgbClr val="5A514A"/>
                </a:solidFill>
                <a:latin typeface="微软雅黑" panose="020B0503020204020204" pitchFamily="34" charset="-122"/>
                <a:ea typeface="微软雅黑" panose="020B0503020204020204" pitchFamily="34" charset="-122"/>
              </a:rPr>
              <a:t>打</a:t>
            </a:r>
            <a:r>
              <a:rPr lang="zh-CN" altLang="zh-CN" sz="1600" dirty="0">
                <a:solidFill>
                  <a:srgbClr val="5A514A"/>
                </a:solidFill>
                <a:latin typeface="微软雅黑" panose="020B0503020204020204" pitchFamily="34" charset="-122"/>
                <a:ea typeface="微软雅黑" panose="020B0503020204020204" pitchFamily="34" charset="-122"/>
              </a:rPr>
              <a:t>勾的</a:t>
            </a:r>
            <a:r>
              <a:rPr lang="zh-CN" altLang="zh-CN" sz="1600" dirty="0" smtClean="0">
                <a:solidFill>
                  <a:srgbClr val="5A514A"/>
                </a:solidFill>
                <a:latin typeface="微软雅黑" panose="020B0503020204020204" pitchFamily="34" charset="-122"/>
                <a:ea typeface="微软雅黑" panose="020B0503020204020204" pitchFamily="34" charset="-122"/>
              </a:rPr>
              <a:t>标志</a:t>
            </a:r>
            <a:r>
              <a:rPr lang="zh-CN" altLang="en-US" sz="1600" dirty="0">
                <a:solidFill>
                  <a:srgbClr val="5A514A"/>
                </a:solidFill>
                <a:latin typeface="微软雅黑" panose="020B0503020204020204" pitchFamily="34" charset="-122"/>
                <a:ea typeface="微软雅黑" panose="020B0503020204020204" pitchFamily="34" charset="-122"/>
              </a:rPr>
              <a:t>；</a:t>
            </a:r>
            <a:r>
              <a:rPr lang="zh-CN" altLang="zh-CN" sz="1600" dirty="0" smtClean="0">
                <a:solidFill>
                  <a:srgbClr val="5A514A"/>
                </a:solidFill>
                <a:latin typeface="微软雅黑" panose="020B0503020204020204" pitchFamily="34" charset="-122"/>
                <a:ea typeface="微软雅黑" panose="020B0503020204020204" pitchFamily="34" charset="-122"/>
              </a:rPr>
              <a:t>当前</a:t>
            </a:r>
            <a:r>
              <a:rPr lang="zh-CN" altLang="zh-CN" sz="1600" dirty="0">
                <a:solidFill>
                  <a:srgbClr val="5A514A"/>
                </a:solidFill>
                <a:latin typeface="微软雅黑" panose="020B0503020204020204" pitchFamily="34" charset="-122"/>
                <a:ea typeface="微软雅黑" panose="020B0503020204020204" pitchFamily="34" charset="-122"/>
              </a:rPr>
              <a:t>视频观看</a:t>
            </a:r>
            <a:r>
              <a:rPr lang="zh-CN" altLang="zh-CN" sz="1600" dirty="0" smtClean="0">
                <a:solidFill>
                  <a:srgbClr val="5A514A"/>
                </a:solidFill>
                <a:latin typeface="微软雅黑" panose="020B0503020204020204" pitchFamily="34" charset="-122"/>
                <a:ea typeface="微软雅黑" panose="020B0503020204020204" pitchFamily="34" charset="-122"/>
              </a:rPr>
              <a:t>完毕，</a:t>
            </a:r>
            <a:r>
              <a:rPr lang="zh-CN" altLang="en-US" sz="1600" dirty="0" smtClean="0">
                <a:solidFill>
                  <a:srgbClr val="5A514A"/>
                </a:solidFill>
                <a:latin typeface="微软雅黑" panose="020B0503020204020204" pitchFamily="34" charset="-122"/>
                <a:ea typeface="微软雅黑" panose="020B0503020204020204" pitchFamily="34" charset="-122"/>
              </a:rPr>
              <a:t>需</a:t>
            </a:r>
            <a:r>
              <a:rPr lang="zh-CN" altLang="zh-CN" sz="1600" dirty="0" smtClean="0">
                <a:solidFill>
                  <a:srgbClr val="5A514A"/>
                </a:solidFill>
                <a:latin typeface="微软雅黑" panose="020B0503020204020204" pitchFamily="34" charset="-122"/>
                <a:ea typeface="微软雅黑" panose="020B0503020204020204" pitchFamily="34" charset="-122"/>
              </a:rPr>
              <a:t>手动</a:t>
            </a:r>
            <a:r>
              <a:rPr lang="zh-CN" altLang="zh-CN" sz="1600" dirty="0">
                <a:solidFill>
                  <a:srgbClr val="5A514A"/>
                </a:solidFill>
                <a:latin typeface="微软雅黑" panose="020B0503020204020204" pitchFamily="34" charset="-122"/>
                <a:ea typeface="微软雅黑" panose="020B0503020204020204" pitchFamily="34" charset="-122"/>
              </a:rPr>
              <a:t>切换至下</a:t>
            </a:r>
            <a:r>
              <a:rPr lang="zh-CN" altLang="zh-CN" sz="1600" dirty="0" smtClean="0">
                <a:solidFill>
                  <a:srgbClr val="5A514A"/>
                </a:solidFill>
                <a:latin typeface="微软雅黑" panose="020B0503020204020204" pitchFamily="34" charset="-122"/>
                <a:ea typeface="微软雅黑" panose="020B0503020204020204" pitchFamily="34" charset="-122"/>
              </a:rPr>
              <a:t>一小节进行</a:t>
            </a:r>
            <a:r>
              <a:rPr lang="zh-CN" altLang="en-US" sz="1600" dirty="0" smtClean="0">
                <a:solidFill>
                  <a:srgbClr val="5A514A"/>
                </a:solidFill>
                <a:latin typeface="微软雅黑" panose="020B0503020204020204" pitchFamily="34" charset="-122"/>
                <a:ea typeface="微软雅黑" panose="020B0503020204020204" pitchFamily="34" charset="-122"/>
              </a:rPr>
              <a:t>学习</a:t>
            </a:r>
            <a:r>
              <a:rPr lang="zh-CN" altLang="en-US" sz="1600" dirty="0">
                <a:solidFill>
                  <a:srgbClr val="5A514A"/>
                </a:solidFill>
                <a:latin typeface="微软雅黑" panose="020B0503020204020204" pitchFamily="34" charset="-122"/>
                <a:ea typeface="微软雅黑" panose="020B0503020204020204" pitchFamily="34" charset="-122"/>
              </a:rPr>
              <a:t>；</a:t>
            </a:r>
            <a:endParaRPr lang="en-US" altLang="zh-CN" sz="1600" dirty="0" smtClean="0">
              <a:solidFill>
                <a:srgbClr val="5A514A"/>
              </a:solidFill>
              <a:latin typeface="微软雅黑" panose="020B0503020204020204" pitchFamily="34" charset="-122"/>
              <a:ea typeface="微软雅黑" panose="020B0503020204020204" pitchFamily="34" charset="-122"/>
            </a:endParaRPr>
          </a:p>
          <a:p>
            <a:pPr indent="457200">
              <a:lnSpc>
                <a:spcPct val="150000"/>
              </a:lnSpc>
              <a:spcBef>
                <a:spcPts val="600"/>
              </a:spcBef>
            </a:pPr>
            <a:r>
              <a:rPr lang="zh-CN" altLang="en-US" sz="1600" b="1" dirty="0" smtClean="0">
                <a:solidFill>
                  <a:srgbClr val="5A514A"/>
                </a:solidFill>
                <a:latin typeface="微软雅黑" panose="020B0503020204020204" pitchFamily="34" charset="-122"/>
                <a:ea typeface="微软雅黑" panose="020B0503020204020204" pitchFamily="34" charset="-122"/>
              </a:rPr>
              <a:t>视频离线学习支持：</a:t>
            </a:r>
            <a:r>
              <a:rPr lang="zh-CN" altLang="en-US" sz="1600" dirty="0" smtClean="0">
                <a:solidFill>
                  <a:srgbClr val="5A514A"/>
                </a:solidFill>
                <a:latin typeface="微软雅黑" panose="020B0503020204020204" pitchFamily="34" charset="-122"/>
                <a:ea typeface="微软雅黑" panose="020B0503020204020204" pitchFamily="34" charset="-122"/>
              </a:rPr>
              <a:t>可先下载视频在离线</a:t>
            </a:r>
            <a:r>
              <a:rPr lang="zh-CN" altLang="zh-CN" sz="1600" dirty="0">
                <a:solidFill>
                  <a:srgbClr val="5A514A"/>
                </a:solidFill>
                <a:latin typeface="微软雅黑" panose="020B0503020204020204" pitchFamily="34" charset="-122"/>
                <a:ea typeface="微软雅黑" panose="020B0503020204020204" pitchFamily="34" charset="-122"/>
              </a:rPr>
              <a:t>（非</a:t>
            </a:r>
            <a:r>
              <a:rPr lang="zh-CN" altLang="zh-CN" sz="1600" dirty="0" smtClean="0">
                <a:solidFill>
                  <a:srgbClr val="5A514A"/>
                </a:solidFill>
                <a:latin typeface="微软雅黑" panose="020B0503020204020204" pitchFamily="34" charset="-122"/>
                <a:ea typeface="微软雅黑" panose="020B0503020204020204" pitchFamily="34" charset="-122"/>
              </a:rPr>
              <a:t>联网）</a:t>
            </a:r>
            <a:r>
              <a:rPr lang="zh-CN" altLang="en-US" sz="1600" dirty="0" smtClean="0">
                <a:solidFill>
                  <a:srgbClr val="5A514A"/>
                </a:solidFill>
                <a:latin typeface="微软雅黑" panose="020B0503020204020204" pitchFamily="34" charset="-122"/>
                <a:ea typeface="微软雅黑" panose="020B0503020204020204" pitchFamily="34" charset="-122"/>
              </a:rPr>
              <a:t>状态下进行学习，下载</a:t>
            </a:r>
            <a:r>
              <a:rPr lang="zh-CN" altLang="en-US" sz="1600" dirty="0">
                <a:solidFill>
                  <a:srgbClr val="5A514A"/>
                </a:solidFill>
                <a:latin typeface="微软雅黑" panose="020B0503020204020204" pitchFamily="34" charset="-122"/>
                <a:ea typeface="微软雅黑" panose="020B0503020204020204" pitchFamily="34" charset="-122"/>
              </a:rPr>
              <a:t>成功的视频会在</a:t>
            </a:r>
            <a:r>
              <a:rPr lang="en-US" altLang="zh-CN" sz="1600" dirty="0">
                <a:solidFill>
                  <a:srgbClr val="5A514A"/>
                </a:solidFill>
                <a:latin typeface="微软雅黑" panose="020B0503020204020204" pitchFamily="34" charset="-122"/>
                <a:ea typeface="微软雅黑" panose="020B0503020204020204" pitchFamily="34" charset="-122"/>
              </a:rPr>
              <a:t>【</a:t>
            </a:r>
            <a:r>
              <a:rPr lang="zh-CN" altLang="en-US" sz="1600" dirty="0">
                <a:solidFill>
                  <a:srgbClr val="5A514A"/>
                </a:solidFill>
                <a:latin typeface="微软雅黑" panose="020B0503020204020204" pitchFamily="34" charset="-122"/>
                <a:ea typeface="微软雅黑" panose="020B0503020204020204" pitchFamily="34" charset="-122"/>
              </a:rPr>
              <a:t>缓存</a:t>
            </a:r>
            <a:r>
              <a:rPr lang="en-US" altLang="zh-CN" sz="1600" dirty="0">
                <a:solidFill>
                  <a:srgbClr val="5A514A"/>
                </a:solidFill>
                <a:latin typeface="微软雅黑" panose="020B0503020204020204" pitchFamily="34" charset="-122"/>
                <a:ea typeface="微软雅黑" panose="020B0503020204020204" pitchFamily="34" charset="-122"/>
              </a:rPr>
              <a:t>】—【</a:t>
            </a:r>
            <a:r>
              <a:rPr lang="zh-CN" altLang="en-US" sz="1600" dirty="0">
                <a:solidFill>
                  <a:srgbClr val="5A514A"/>
                </a:solidFill>
                <a:latin typeface="微软雅黑" panose="020B0503020204020204" pitchFamily="34" charset="-122"/>
                <a:ea typeface="微软雅黑" panose="020B0503020204020204" pitchFamily="34" charset="-122"/>
              </a:rPr>
              <a:t>离线缓存</a:t>
            </a:r>
            <a:r>
              <a:rPr lang="en-US" altLang="zh-CN" sz="1600" dirty="0">
                <a:solidFill>
                  <a:srgbClr val="5A514A"/>
                </a:solidFill>
                <a:latin typeface="微软雅黑" panose="020B0503020204020204" pitchFamily="34" charset="-122"/>
                <a:ea typeface="微软雅黑" panose="020B0503020204020204" pitchFamily="34" charset="-122"/>
              </a:rPr>
              <a:t>】</a:t>
            </a:r>
            <a:r>
              <a:rPr lang="zh-CN" altLang="en-US" sz="1600" dirty="0">
                <a:solidFill>
                  <a:srgbClr val="5A514A"/>
                </a:solidFill>
                <a:latin typeface="微软雅黑" panose="020B0503020204020204" pitchFamily="34" charset="-122"/>
                <a:ea typeface="微软雅黑" panose="020B0503020204020204" pitchFamily="34" charset="-122"/>
              </a:rPr>
              <a:t>页面</a:t>
            </a:r>
            <a:r>
              <a:rPr lang="zh-CN" altLang="en-US" sz="1600" dirty="0" smtClean="0">
                <a:solidFill>
                  <a:srgbClr val="5A514A"/>
                </a:solidFill>
                <a:latin typeface="微软雅黑" panose="020B0503020204020204" pitchFamily="34" charset="-122"/>
                <a:ea typeface="微软雅黑" panose="020B0503020204020204" pitchFamily="34" charset="-122"/>
              </a:rPr>
              <a:t>显示；</a:t>
            </a:r>
            <a:endParaRPr lang="en-US" altLang="zh-CN" sz="1600" dirty="0">
              <a:solidFill>
                <a:srgbClr val="5A514A"/>
              </a:solidFill>
              <a:latin typeface="微软雅黑" panose="020B0503020204020204" pitchFamily="34" charset="-122"/>
              <a:ea typeface="微软雅黑" panose="020B0503020204020204" pitchFamily="34" charset="-122"/>
            </a:endParaRPr>
          </a:p>
          <a:p>
            <a:pPr indent="457200">
              <a:lnSpc>
                <a:spcPct val="150000"/>
              </a:lnSpc>
              <a:spcBef>
                <a:spcPts val="600"/>
              </a:spcBef>
            </a:pPr>
            <a:r>
              <a:rPr lang="zh-CN" altLang="en-US" sz="1600" b="1" dirty="0" smtClean="0">
                <a:solidFill>
                  <a:srgbClr val="5A514A"/>
                </a:solidFill>
                <a:latin typeface="微软雅黑" panose="020B0503020204020204" pitchFamily="34" charset="-122"/>
                <a:ea typeface="微软雅黑" panose="020B0503020204020204" pitchFamily="34" charset="-122"/>
              </a:rPr>
              <a:t>视频学习中卡顿处理：</a:t>
            </a:r>
            <a:r>
              <a:rPr lang="zh-CN" altLang="zh-CN" sz="1600" dirty="0" smtClean="0">
                <a:solidFill>
                  <a:srgbClr val="5A514A"/>
                </a:solidFill>
                <a:latin typeface="微软雅黑" panose="020B0503020204020204" pitchFamily="34" charset="-122"/>
                <a:ea typeface="微软雅黑" panose="020B0503020204020204" pitchFamily="34" charset="-122"/>
              </a:rPr>
              <a:t>如在</a:t>
            </a:r>
            <a:r>
              <a:rPr lang="zh-CN" altLang="zh-CN" sz="1600" dirty="0">
                <a:solidFill>
                  <a:srgbClr val="5A514A"/>
                </a:solidFill>
                <a:latin typeface="微软雅黑" panose="020B0503020204020204" pitchFamily="34" charset="-122"/>
                <a:ea typeface="微软雅黑" panose="020B0503020204020204" pitchFamily="34" charset="-122"/>
              </a:rPr>
              <a:t>观看视频时出现卡顿</a:t>
            </a:r>
            <a:r>
              <a:rPr lang="zh-CN" altLang="zh-CN" sz="1600" dirty="0" smtClean="0">
                <a:solidFill>
                  <a:srgbClr val="5A514A"/>
                </a:solidFill>
                <a:latin typeface="微软雅黑" panose="020B0503020204020204" pitchFamily="34" charset="-122"/>
                <a:ea typeface="微软雅黑" panose="020B0503020204020204" pitchFamily="34" charset="-122"/>
              </a:rPr>
              <a:t>，在</a:t>
            </a:r>
            <a:r>
              <a:rPr lang="zh-CN" altLang="zh-CN" sz="1600" dirty="0">
                <a:solidFill>
                  <a:srgbClr val="5A514A"/>
                </a:solidFill>
                <a:latin typeface="微软雅黑" panose="020B0503020204020204" pitchFamily="34" charset="-122"/>
                <a:ea typeface="微软雅黑" panose="020B0503020204020204" pitchFamily="34" charset="-122"/>
              </a:rPr>
              <a:t>全屏模式</a:t>
            </a:r>
            <a:r>
              <a:rPr lang="zh-CN" altLang="zh-CN" sz="1600" dirty="0" smtClean="0">
                <a:solidFill>
                  <a:srgbClr val="5A514A"/>
                </a:solidFill>
                <a:latin typeface="微软雅黑" panose="020B0503020204020204" pitchFamily="34" charset="-122"/>
                <a:ea typeface="微软雅黑" panose="020B0503020204020204" pitchFamily="34" charset="-122"/>
              </a:rPr>
              <a:t>下</a:t>
            </a:r>
            <a:r>
              <a:rPr lang="zh-CN" altLang="en-US" sz="1600" dirty="0" smtClean="0">
                <a:solidFill>
                  <a:srgbClr val="5A514A"/>
                </a:solidFill>
                <a:latin typeface="微软雅黑" panose="020B0503020204020204" pitchFamily="34" charset="-122"/>
                <a:ea typeface="微软雅黑" panose="020B0503020204020204" pitchFamily="34" charset="-122"/>
              </a:rPr>
              <a:t>，通过</a:t>
            </a:r>
            <a:r>
              <a:rPr lang="zh-CN" altLang="zh-CN" sz="1600" dirty="0" smtClean="0">
                <a:solidFill>
                  <a:srgbClr val="5A514A"/>
                </a:solidFill>
                <a:latin typeface="微软雅黑" panose="020B0503020204020204" pitchFamily="34" charset="-122"/>
                <a:ea typeface="微软雅黑" panose="020B0503020204020204" pitchFamily="34" charset="-122"/>
              </a:rPr>
              <a:t>播放器</a:t>
            </a:r>
            <a:r>
              <a:rPr lang="zh-CN" altLang="zh-CN" sz="1600" dirty="0">
                <a:solidFill>
                  <a:srgbClr val="5A514A"/>
                </a:solidFill>
                <a:latin typeface="微软雅黑" panose="020B0503020204020204" pitchFamily="34" charset="-122"/>
                <a:ea typeface="微软雅黑" panose="020B0503020204020204" pitchFamily="34" charset="-122"/>
              </a:rPr>
              <a:t>底部右</a:t>
            </a:r>
            <a:r>
              <a:rPr lang="zh-CN" altLang="zh-CN" sz="1600" dirty="0" smtClean="0">
                <a:solidFill>
                  <a:srgbClr val="5A514A"/>
                </a:solidFill>
                <a:latin typeface="微软雅黑" panose="020B0503020204020204" pitchFamily="34" charset="-122"/>
                <a:ea typeface="微软雅黑" panose="020B0503020204020204" pitchFamily="34" charset="-122"/>
              </a:rPr>
              <a:t>下角</a:t>
            </a:r>
            <a:r>
              <a:rPr lang="zh-CN" altLang="en-US" sz="1600" dirty="0" smtClean="0">
                <a:solidFill>
                  <a:srgbClr val="5A514A"/>
                </a:solidFill>
                <a:latin typeface="微软雅黑" panose="020B0503020204020204" pitchFamily="34" charset="-122"/>
                <a:ea typeface="微软雅黑" panose="020B0503020204020204" pitchFamily="34" charset="-122"/>
              </a:rPr>
              <a:t>的</a:t>
            </a:r>
            <a:r>
              <a:rPr lang="zh-CN" altLang="zh-CN" sz="1600" dirty="0" smtClean="0">
                <a:solidFill>
                  <a:srgbClr val="5A514A"/>
                </a:solidFill>
                <a:latin typeface="微软雅黑" panose="020B0503020204020204" pitchFamily="34" charset="-122"/>
                <a:ea typeface="微软雅黑" panose="020B0503020204020204" pitchFamily="34" charset="-122"/>
              </a:rPr>
              <a:t>切换</a:t>
            </a:r>
            <a:r>
              <a:rPr lang="zh-CN" altLang="en-US" sz="1600" dirty="0" smtClean="0">
                <a:solidFill>
                  <a:srgbClr val="5A514A"/>
                </a:solidFill>
                <a:latin typeface="微软雅黑" panose="020B0503020204020204" pitchFamily="34" charset="-122"/>
                <a:ea typeface="微软雅黑" panose="020B0503020204020204" pitchFamily="34" charset="-122"/>
              </a:rPr>
              <a:t>功能，</a:t>
            </a:r>
            <a:r>
              <a:rPr lang="zh-CN" altLang="zh-CN" sz="1600" dirty="0" smtClean="0">
                <a:solidFill>
                  <a:srgbClr val="5A514A"/>
                </a:solidFill>
                <a:latin typeface="微软雅黑" panose="020B0503020204020204" pitchFamily="34" charset="-122"/>
                <a:ea typeface="微软雅黑" panose="020B0503020204020204" pitchFamily="34" charset="-122"/>
              </a:rPr>
              <a:t>调整</a:t>
            </a:r>
            <a:r>
              <a:rPr lang="zh-CN" altLang="zh-CN" sz="1600" dirty="0">
                <a:solidFill>
                  <a:srgbClr val="5A514A"/>
                </a:solidFill>
                <a:latin typeface="微软雅黑" panose="020B0503020204020204" pitchFamily="34" charset="-122"/>
                <a:ea typeface="微软雅黑" panose="020B0503020204020204" pitchFamily="34" charset="-122"/>
              </a:rPr>
              <a:t>清晰度</a:t>
            </a:r>
            <a:r>
              <a:rPr lang="zh-CN" altLang="zh-CN" sz="1600" dirty="0" smtClean="0">
                <a:solidFill>
                  <a:srgbClr val="5A514A"/>
                </a:solidFill>
                <a:latin typeface="微软雅黑" panose="020B0503020204020204" pitchFamily="34" charset="-122"/>
                <a:ea typeface="微软雅黑" panose="020B0503020204020204" pitchFamily="34" charset="-122"/>
              </a:rPr>
              <a:t>。</a:t>
            </a:r>
            <a:endParaRPr lang="en-US" altLang="zh-CN" sz="1600" dirty="0" smtClean="0">
              <a:solidFill>
                <a:srgbClr val="5A514A"/>
              </a:solidFill>
              <a:latin typeface="微软雅黑" panose="020B0503020204020204" pitchFamily="34" charset="-122"/>
              <a:ea typeface="微软雅黑" panose="020B0503020204020204" pitchFamily="34" charset="-122"/>
            </a:endParaRPr>
          </a:p>
          <a:p>
            <a:pPr indent="457200">
              <a:lnSpc>
                <a:spcPct val="150000"/>
              </a:lnSpc>
            </a:pPr>
            <a:endParaRPr lang="en-US" altLang="zh-CN" sz="1600" dirty="0">
              <a:solidFill>
                <a:srgbClr val="5A514A"/>
              </a:solidFill>
              <a:latin typeface="微软雅黑" panose="020B0503020204020204" pitchFamily="34" charset="-122"/>
              <a:ea typeface="微软雅黑" panose="020B0503020204020204" pitchFamily="34" charset="-122"/>
            </a:endParaRPr>
          </a:p>
          <a:p>
            <a:endParaRPr lang="zh-CN" altLang="zh-CN" sz="1600" dirty="0">
              <a:solidFill>
                <a:srgbClr val="5A514A"/>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5908" y="1598141"/>
            <a:ext cx="2595304" cy="43207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p>
        </p:txBody>
      </p:sp>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矩形 5"/>
          <p:cNvSpPr/>
          <p:nvPr/>
        </p:nvSpPr>
        <p:spPr>
          <a:xfrm>
            <a:off x="4458013" y="1544735"/>
            <a:ext cx="6096000" cy="4500719"/>
          </a:xfrm>
          <a:prstGeom prst="rect">
            <a:avLst/>
          </a:prstGeom>
        </p:spPr>
        <p:txBody>
          <a:bodyPr>
            <a:spAutoFit/>
          </a:bodyPr>
          <a:lstStyle/>
          <a:p>
            <a:pPr marL="228600" indent="266700"/>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作业考试</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模块</a:t>
            </a:r>
            <a:endPar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266700">
              <a:lnSpc>
                <a:spcPct val="130000"/>
              </a:lnSpc>
              <a:spcBef>
                <a:spcPts val="1000"/>
              </a:spcBef>
              <a:defRPr/>
            </a:pP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点击</a:t>
            </a:r>
            <a:r>
              <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【学习】</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模块下课程卡片的</a:t>
            </a:r>
            <a:r>
              <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【作业考试】</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入口，进入作业考试</a:t>
            </a:r>
            <a:r>
              <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【未上交】</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列表</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en-US"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每个章节都有章测试，</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超过课程学习时间，章测试将无法提交，请注意章测试的截止时间。</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en-US"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期末考试</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有相应的开放及截止时间，考试开放之时，也就是学习结束之时，即除了考试，其他任何学习相关的内容均不再计分。</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考试都是有时间限制的，不要抱着“看一看”的心理去打开考试，试卷打开后，即使关闭</a:t>
            </a:r>
            <a:r>
              <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，时间仍会继续计时，一旦考试时限到了，试卷将会被系统自动提交。</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注意：如果在12月28日23:30打开试卷，答题时间也不会超过考试的截止时间12月28日23:</a:t>
            </a:r>
            <a:r>
              <a:rPr lang="zh-CN" altLang="zh-CN" sz="1600" dirty="0" smtClean="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59</a:t>
            </a:r>
            <a:endPar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7"/>
          <p:cNvPicPr/>
          <p:nvPr/>
        </p:nvPicPr>
        <p:blipFill>
          <a:blip r:embed="rId3" cstate="print">
            <a:extLst>
              <a:ext uri="{28A0092B-C50C-407E-A947-70E740481C1C}">
                <a14:useLocalDpi xmlns:a14="http://schemas.microsoft.com/office/drawing/2010/main" val="0"/>
              </a:ext>
            </a:extLst>
          </a:blip>
          <a:srcRect b="4888"/>
          <a:stretch>
            <a:fillRect/>
          </a:stretch>
        </p:blipFill>
        <p:spPr>
          <a:xfrm>
            <a:off x="1174080" y="1614138"/>
            <a:ext cx="2398384" cy="4335496"/>
          </a:xfrm>
          <a:prstGeom prst="rect">
            <a:avLst/>
          </a:prstGeom>
          <a:noFill/>
          <a:ln w="12700" cmpd="sng">
            <a:solidFill>
              <a:schemeClr val="accent6">
                <a:lumMod val="20000"/>
                <a:lumOff val="80000"/>
              </a:schemeClr>
            </a:solidFill>
            <a:prstDash val="soli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p>
        </p:txBody>
      </p:sp>
      <p:sp>
        <p:nvSpPr>
          <p:cNvPr id="13" name="KSO_GN1"/>
          <p:cNvSpPr txBox="1">
            <a:spLocks noChangeArrowheads="1"/>
          </p:cNvSpPr>
          <p:nvPr/>
        </p:nvSpPr>
        <p:spPr bwMode="auto">
          <a:xfrm>
            <a:off x="6178196" y="2954323"/>
            <a:ext cx="3159634" cy="692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800" b="1" i="0" u="none" strike="noStrike" kern="1200" cap="none" spc="0" normalizeH="0" baseline="0" noProof="0" dirty="0">
                <a:ln>
                  <a:noFill/>
                </a:ln>
                <a:solidFill>
                  <a:srgbClr val="3C4856"/>
                </a:solidFill>
                <a:effectLst/>
                <a:uLnTx/>
                <a:uFillTx/>
                <a:latin typeface="印品黑体" panose="00000500000000000000" pitchFamily="2" charset="-122"/>
                <a:ea typeface="印品黑体" panose="00000500000000000000" pitchFamily="2" charset="-122"/>
                <a:cs typeface="Arial" panose="020B0604020202020204" pitchFamily="34" charset="0"/>
              </a:rPr>
              <a:t>知到 </a:t>
            </a:r>
            <a:r>
              <a:rPr kumimoji="0" lang="en-US" altLang="zh-CN" sz="4800" b="1" i="0" u="none" strike="noStrike" kern="1200" cap="none" spc="0" normalizeH="0" baseline="0" noProof="0" dirty="0">
                <a:ln>
                  <a:noFill/>
                </a:ln>
                <a:solidFill>
                  <a:srgbClr val="3C4856"/>
                </a:solidFill>
                <a:effectLst/>
                <a:uLnTx/>
                <a:uFillTx/>
                <a:latin typeface="印品黑体" panose="00000500000000000000" pitchFamily="2" charset="-122"/>
                <a:ea typeface="印品黑体" panose="00000500000000000000" pitchFamily="2" charset="-122"/>
                <a:cs typeface="Arial" panose="020B0604020202020204" pitchFamily="34" charset="0"/>
              </a:rPr>
              <a:t>APP</a:t>
            </a:r>
            <a:endParaRPr kumimoji="0" lang="zh-CN" altLang="en-US" sz="4800" b="1" i="0" u="none" strike="noStrike" kern="1200" cap="none" spc="0" normalizeH="0" baseline="0" noProof="0" dirty="0">
              <a:ln>
                <a:noFill/>
              </a:ln>
              <a:solidFill>
                <a:srgbClr val="3C4856"/>
              </a:solidFill>
              <a:effectLst/>
              <a:uLnTx/>
              <a:uFillTx/>
              <a:latin typeface="印品黑体" panose="00000500000000000000" pitchFamily="2" charset="-122"/>
              <a:ea typeface="印品黑体" panose="00000500000000000000" pitchFamily="2" charset="-122"/>
              <a:cs typeface="Arial" panose="020B0604020202020204" pitchFamily="34" charset="0"/>
            </a:endParaRPr>
          </a:p>
        </p:txBody>
      </p:sp>
      <p:sp>
        <p:nvSpPr>
          <p:cNvPr id="19" name="文本框 2"/>
          <p:cNvSpPr txBox="1">
            <a:spLocks noChangeArrowheads="1"/>
          </p:cNvSpPr>
          <p:nvPr/>
        </p:nvSpPr>
        <p:spPr bwMode="auto">
          <a:xfrm flipH="1">
            <a:off x="6342541" y="3687097"/>
            <a:ext cx="2774825" cy="523220"/>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dist" eaLnBrk="1" hangingPunct="1">
              <a:lnSpc>
                <a:spcPct val="100000"/>
              </a:lnSpc>
              <a:spcBef>
                <a:spcPct val="0"/>
              </a:spcBef>
              <a:buFontTx/>
              <a:buNone/>
            </a:pPr>
            <a:r>
              <a:rPr lang="zh-CN" altLang="en-US" dirty="0">
                <a:solidFill>
                  <a:srgbClr val="3C4856"/>
                </a:solidFill>
                <a:latin typeface="+mj-ea"/>
                <a:ea typeface="+mj-ea"/>
              </a:rPr>
              <a:t>用手机随时学习</a:t>
            </a:r>
          </a:p>
        </p:txBody>
      </p:sp>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pic>
        <p:nvPicPr>
          <p:cNvPr id="24" name="图片 23"/>
          <p:cNvPicPr>
            <a:picLocks noChangeAspect="1"/>
          </p:cNvPicPr>
          <p:nvPr/>
        </p:nvPicPr>
        <p:blipFill>
          <a:blip r:embed="rId3"/>
          <a:stretch>
            <a:fillRect/>
          </a:stretch>
        </p:blipFill>
        <p:spPr>
          <a:xfrm>
            <a:off x="2249117" y="1889202"/>
            <a:ext cx="2924810" cy="3494405"/>
          </a:xfrm>
          <a:prstGeom prst="rect">
            <a:avLst/>
          </a:prstGeom>
          <a:ln>
            <a:noFill/>
          </a:ln>
          <a:effectLst>
            <a:softEdge rad="1270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92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13"/>
                                        </p:tgtEl>
                                        <p:attrNameLst>
                                          <p:attrName>style.visibility</p:attrName>
                                        </p:attrNameLst>
                                      </p:cBhvr>
                                      <p:to>
                                        <p:strVal val="visible"/>
                                      </p:to>
                                    </p:set>
                                    <p:anim by="(-#ppt_w*2)" calcmode="lin" valueType="num">
                                      <p:cBhvr rctx="PPT">
                                        <p:cTn id="11" dur="500" autoRev="1" fill="hold">
                                          <p:stCondLst>
                                            <p:cond delay="0"/>
                                          </p:stCondLst>
                                        </p:cTn>
                                        <p:tgtEl>
                                          <p:spTgt spid="13"/>
                                        </p:tgtEl>
                                        <p:attrNameLst>
                                          <p:attrName>ppt_w</p:attrName>
                                        </p:attrNameLst>
                                      </p:cBhvr>
                                    </p:anim>
                                    <p:anim by="(#ppt_w*0.50)" calcmode="lin" valueType="num">
                                      <p:cBhvr>
                                        <p:cTn id="12" dur="500" decel="50000" autoRev="1" fill="hold">
                                          <p:stCondLst>
                                            <p:cond delay="0"/>
                                          </p:stCondLst>
                                        </p:cTn>
                                        <p:tgtEl>
                                          <p:spTgt spid="13"/>
                                        </p:tgtEl>
                                        <p:attrNameLst>
                                          <p:attrName>ppt_x</p:attrName>
                                        </p:attrNameLst>
                                      </p:cBhvr>
                                    </p:anim>
                                    <p:anim from="(-#ppt_h/2)" to="(#ppt_y)" calcmode="lin" valueType="num">
                                      <p:cBhvr>
                                        <p:cTn id="13" dur="1000" fill="hold">
                                          <p:stCondLst>
                                            <p:cond delay="0"/>
                                          </p:stCondLst>
                                        </p:cTn>
                                        <p:tgtEl>
                                          <p:spTgt spid="13"/>
                                        </p:tgtEl>
                                        <p:attrNameLst>
                                          <p:attrName>ppt_y</p:attrName>
                                        </p:attrNameLst>
                                      </p:cBhvr>
                                    </p:anim>
                                    <p:animRot by="21600000">
                                      <p:cBhvr>
                                        <p:cTn id="14" dur="1000" fill="hold">
                                          <p:stCondLst>
                                            <p:cond delay="0"/>
                                          </p:stCondLst>
                                        </p:cTn>
                                        <p:tgtEl>
                                          <p:spTgt spid="13"/>
                                        </p:tgtEl>
                                        <p:attrNameLst>
                                          <p:attrName>r</p:attrName>
                                        </p:attrNameLst>
                                      </p:cBhvr>
                                    </p:animRot>
                                  </p:childTnLst>
                                </p:cTn>
                              </p:par>
                            </p:childTnLst>
                          </p:cTn>
                        </p:par>
                        <p:par>
                          <p:cTn id="15" fill="hold">
                            <p:stCondLst>
                              <p:cond delay="2420"/>
                            </p:stCondLst>
                            <p:childTnLst>
                              <p:par>
                                <p:cTn id="16" presetID="47" presetClass="entr" presetSubtype="0"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anim calcmode="lin" valueType="num">
                                      <p:cBhvr>
                                        <p:cTn id="19" dur="1000" fill="hold"/>
                                        <p:tgtEl>
                                          <p:spTgt spid="22"/>
                                        </p:tgtEl>
                                        <p:attrNameLst>
                                          <p:attrName>ppt_x</p:attrName>
                                        </p:attrNameLst>
                                      </p:cBhvr>
                                      <p:tavLst>
                                        <p:tav tm="0">
                                          <p:val>
                                            <p:strVal val="#ppt_x"/>
                                          </p:val>
                                        </p:tav>
                                        <p:tav tm="100000">
                                          <p:val>
                                            <p:strVal val="#ppt_x"/>
                                          </p:val>
                                        </p:tav>
                                      </p:tavLst>
                                    </p:anim>
                                    <p:anim calcmode="lin" valueType="num">
                                      <p:cBhvr>
                                        <p:cTn id="2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p>
        </p:txBody>
      </p:sp>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矩形 5"/>
          <p:cNvSpPr/>
          <p:nvPr/>
        </p:nvSpPr>
        <p:spPr>
          <a:xfrm>
            <a:off x="5329562" y="1685194"/>
            <a:ext cx="6096000" cy="2159374"/>
          </a:xfrm>
          <a:prstGeom prst="rect">
            <a:avLst/>
          </a:prstGeom>
        </p:spPr>
        <p:txBody>
          <a:bodyPr>
            <a:spAutoFit/>
          </a:bodyPr>
          <a:lstStyle/>
          <a:p>
            <a:pPr marL="228600" indent="266700"/>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已上交</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部分</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266700">
              <a:lnSpc>
                <a:spcPct val="130000"/>
              </a:lnSpc>
              <a:spcBef>
                <a:spcPts val="1000"/>
              </a:spcBef>
              <a:defRPr/>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点击</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【已上交】</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列表，即可查看到相应分数。</a:t>
            </a: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章测试在学生完成后立即显示分数；</a:t>
            </a: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在学习周期内，若对章测试分数不满意，可申请重做。每章的重做机会各有</a:t>
            </a:r>
            <a:r>
              <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次，以最后一次做题的分数为准。</a:t>
            </a:r>
          </a:p>
        </p:txBody>
      </p:sp>
      <p:pic>
        <p:nvPicPr>
          <p:cNvPr id="8" name="图片 7"/>
          <p:cNvPicPr/>
          <p:nvPr/>
        </p:nvPicPr>
        <p:blipFill>
          <a:blip r:embed="rId3" cstate="print">
            <a:extLst>
              <a:ext uri="{28A0092B-C50C-407E-A947-70E740481C1C}">
                <a14:useLocalDpi xmlns:a14="http://schemas.microsoft.com/office/drawing/2010/main" val="0"/>
              </a:ext>
            </a:extLst>
          </a:blip>
          <a:srcRect b="4888"/>
          <a:stretch>
            <a:fillRect/>
          </a:stretch>
        </p:blipFill>
        <p:spPr>
          <a:xfrm>
            <a:off x="2072005" y="1685194"/>
            <a:ext cx="2364871" cy="4274916"/>
          </a:xfrm>
          <a:prstGeom prst="rect">
            <a:avLst/>
          </a:prstGeom>
          <a:noFill/>
          <a:ln w="12700" cmpd="sng">
            <a:solidFill>
              <a:schemeClr val="accent6">
                <a:lumMod val="20000"/>
                <a:lumOff val="80000"/>
              </a:schemeClr>
            </a:solidFill>
            <a:prstDash val="soli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WEB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p>
        </p:txBody>
      </p:sp>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7031" y="1880347"/>
            <a:ext cx="3005871" cy="3814679"/>
          </a:xfrm>
          <a:prstGeom prst="rect">
            <a:avLst/>
          </a:prstGeom>
        </p:spPr>
      </p:pic>
      <p:sp>
        <p:nvSpPr>
          <p:cNvPr id="8" name="矩形 7"/>
          <p:cNvSpPr/>
          <p:nvPr/>
        </p:nvSpPr>
        <p:spPr>
          <a:xfrm>
            <a:off x="1235426" y="1621028"/>
            <a:ext cx="5493848" cy="961289"/>
          </a:xfrm>
          <a:prstGeom prst="rect">
            <a:avLst/>
          </a:prstGeom>
        </p:spPr>
        <p:txBody>
          <a:bodyPr wrap="square">
            <a:spAutoFit/>
          </a:bodyPr>
          <a:lstStyle/>
          <a:p>
            <a:pPr>
              <a:lnSpc>
                <a:spcPct val="150000"/>
              </a:lnSpc>
              <a:spcAft>
                <a:spcPts val="0"/>
              </a:spcAft>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登录网址</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www.zhihuishu.com</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，按照</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方法注册</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登录即可</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建议使用谷歌</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火狐浏览器</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p>
        </p:txBody>
      </p:sp>
      <p:pic>
        <p:nvPicPr>
          <p:cNvPr id="9" name="图片 8"/>
          <p:cNvPicPr>
            <a:picLocks noChangeAspect="1"/>
          </p:cNvPicPr>
          <p:nvPr/>
        </p:nvPicPr>
        <p:blipFill>
          <a:blip r:embed="rId4"/>
          <a:stretch>
            <a:fillRect/>
          </a:stretch>
        </p:blipFill>
        <p:spPr>
          <a:xfrm>
            <a:off x="1334239" y="2926656"/>
            <a:ext cx="6152335" cy="26980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WEB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p>
        </p:txBody>
      </p:sp>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8" name="矩形 7"/>
          <p:cNvSpPr/>
          <p:nvPr/>
        </p:nvSpPr>
        <p:spPr>
          <a:xfrm>
            <a:off x="1340657" y="1295252"/>
            <a:ext cx="8653140" cy="499624"/>
          </a:xfrm>
          <a:prstGeom prst="rect">
            <a:avLst/>
          </a:prstGeom>
        </p:spPr>
        <p:txBody>
          <a:bodyPr wrap="square">
            <a:spAutoFit/>
          </a:bodyPr>
          <a:lstStyle/>
          <a:p>
            <a:pPr>
              <a:lnSpc>
                <a:spcPct val="150000"/>
              </a:lnSpc>
            </a:pPr>
            <a:r>
              <a:rPr lang="zh-CN" altLang="zh-CN" sz="2000" dirty="0">
                <a:solidFill>
                  <a:srgbClr val="5A514A"/>
                </a:solidFill>
                <a:latin typeface="微软雅黑" panose="020B0503020204020204" pitchFamily="34" charset="-122"/>
                <a:ea typeface="微软雅黑" panose="020B0503020204020204" pitchFamily="34" charset="-122"/>
              </a:rPr>
              <a:t>显示所导入课程的选课列表，学生点击【确认课程】即完成了登录流程</a:t>
            </a:r>
            <a:r>
              <a:rPr lang="en-US" altLang="zh-CN" sz="2000" dirty="0">
                <a:solidFill>
                  <a:srgbClr val="5A514A"/>
                </a:solidFill>
                <a:latin typeface="微软雅黑" panose="020B0503020204020204" pitchFamily="34" charset="-122"/>
                <a:ea typeface="微软雅黑" panose="020B0503020204020204" pitchFamily="34" charset="-122"/>
              </a:rPr>
              <a:t>;</a:t>
            </a:r>
          </a:p>
        </p:txBody>
      </p:sp>
      <p:pic>
        <p:nvPicPr>
          <p:cNvPr id="10" name="图片 9"/>
          <p:cNvPicPr/>
          <p:nvPr/>
        </p:nvPicPr>
        <p:blipFill>
          <a:blip r:embed="rId3"/>
          <a:stretch>
            <a:fillRect/>
          </a:stretch>
        </p:blipFill>
        <p:spPr>
          <a:xfrm>
            <a:off x="1426844" y="1882453"/>
            <a:ext cx="8220723" cy="4110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WEB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p>
        </p:txBody>
      </p:sp>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8" name="矩形 7"/>
          <p:cNvSpPr/>
          <p:nvPr/>
        </p:nvSpPr>
        <p:spPr>
          <a:xfrm>
            <a:off x="8619583" y="1827328"/>
            <a:ext cx="2826693" cy="1884618"/>
          </a:xfrm>
          <a:prstGeom prst="rect">
            <a:avLst/>
          </a:prstGeom>
        </p:spPr>
        <p:txBody>
          <a:bodyPr wrap="square">
            <a:spAutoFit/>
          </a:bodyPr>
          <a:lstStyle/>
          <a:p>
            <a:pPr>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课程卡片中的见面课、作业考试、成绩分析等功能，操作与</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端类似，在此不再赘述。</a:t>
            </a: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 name="图片 8"/>
          <p:cNvPicPr>
            <a:picLocks noChangeAspect="1"/>
          </p:cNvPicPr>
          <p:nvPr/>
        </p:nvPicPr>
        <p:blipFill>
          <a:blip r:embed="rId3"/>
          <a:stretch>
            <a:fillRect/>
          </a:stretch>
        </p:blipFill>
        <p:spPr>
          <a:xfrm>
            <a:off x="870011" y="1827328"/>
            <a:ext cx="7056478" cy="39091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07696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文本框 4"/>
          <p:cNvSpPr txBox="1"/>
          <p:nvPr/>
        </p:nvSpPr>
        <p:spPr>
          <a:xfrm>
            <a:off x="3053260" y="153431"/>
            <a:ext cx="6215309" cy="769441"/>
          </a:xfrm>
          <a:prstGeom prst="rect">
            <a:avLst/>
          </a:prstGeom>
          <a:noFill/>
        </p:spPr>
        <p:txBody>
          <a:bodyPr wrap="square" rtlCol="0">
            <a:spAutoFit/>
          </a:bodyPr>
          <a:lstStyle/>
          <a:p>
            <a:pPr algn="ctr"/>
            <a:r>
              <a:rPr lang="zh-CN" altLang="en-US" sz="4400" b="1" dirty="0">
                <a:solidFill>
                  <a:schemeClr val="bg1"/>
                </a:solidFill>
                <a:latin typeface="微软雅黑" panose="020B0503020204020204" pitchFamily="34" charset="-122"/>
                <a:ea typeface="微软雅黑" panose="020B0503020204020204" pitchFamily="34" charset="-122"/>
              </a:rPr>
              <a:t>最后总结</a:t>
            </a:r>
          </a:p>
        </p:txBody>
      </p:sp>
      <p:sp>
        <p:nvSpPr>
          <p:cNvPr id="20" name="文本框 19"/>
          <p:cNvSpPr txBox="1"/>
          <p:nvPr/>
        </p:nvSpPr>
        <p:spPr>
          <a:xfrm>
            <a:off x="1235128" y="1325553"/>
            <a:ext cx="9851370" cy="5067300"/>
          </a:xfrm>
          <a:prstGeom prst="rect">
            <a:avLst/>
          </a:prstGeom>
          <a:noFill/>
        </p:spPr>
        <p:txBody>
          <a:bodyPr wrap="square" rtlCol="0">
            <a:spAutoFit/>
          </a:bodyPr>
          <a:lstStyle/>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学习前的第一件事，请查看</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成绩分析</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模块中的内容及规则，电脑端和</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都有。</a:t>
            </a: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切勿一口气看完教程视频</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成绩分析</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模块中有相应需规律学习的天数，一口气看完教程视频，习惯分不够的</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无法后期弥补</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p>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规律学习指（单门课程）每天观看教程视频</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25</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分钟</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即可，</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少于</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25</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分钟的不记规律学习天数。</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建议每天学习</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25-30</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分钟左右。</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重复观看已学视频的时长不记有效学习时长；</a:t>
            </a:r>
            <a:endPar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4. </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学习时长及规律天数次日上午更新，不要凌晨就去看。</a:t>
            </a: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endPar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38491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文本框 4"/>
          <p:cNvSpPr txBox="1"/>
          <p:nvPr/>
        </p:nvSpPr>
        <p:spPr>
          <a:xfrm>
            <a:off x="3053260" y="307736"/>
            <a:ext cx="6215309" cy="769441"/>
          </a:xfrm>
          <a:prstGeom prst="rect">
            <a:avLst/>
          </a:prstGeom>
          <a:noFill/>
        </p:spPr>
        <p:txBody>
          <a:bodyPr wrap="square" rtlCol="0">
            <a:spAutoFit/>
          </a:bodyPr>
          <a:lstStyle/>
          <a:p>
            <a:pPr algn="ctr"/>
            <a:r>
              <a:rPr lang="zh-CN" altLang="en-US" sz="4400" b="1" dirty="0">
                <a:solidFill>
                  <a:schemeClr val="bg1"/>
                </a:solidFill>
                <a:latin typeface="微软雅黑" panose="020B0503020204020204" pitchFamily="34" charset="-122"/>
                <a:ea typeface="微软雅黑" panose="020B0503020204020204" pitchFamily="34" charset="-122"/>
              </a:rPr>
              <a:t>最后总结</a:t>
            </a:r>
          </a:p>
        </p:txBody>
      </p:sp>
      <p:sp>
        <p:nvSpPr>
          <p:cNvPr id="7" name="文本框 6"/>
          <p:cNvSpPr txBox="1"/>
          <p:nvPr/>
        </p:nvSpPr>
        <p:spPr>
          <a:xfrm>
            <a:off x="1596443" y="1623368"/>
            <a:ext cx="9851370" cy="2194560"/>
          </a:xfrm>
          <a:prstGeom prst="rect">
            <a:avLst/>
          </a:prstGeom>
          <a:noFill/>
        </p:spPr>
        <p:txBody>
          <a:bodyPr wrap="square" rtlCol="0">
            <a:spAutoFit/>
          </a:bodyPr>
          <a:lstStyle/>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5.</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学习时长仅为观看教程视频产生的时长，不包括观看见面课及完成章测试的时长。</a:t>
            </a:r>
          </a:p>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6.“</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学习时间”结束以后可以观看视频，但是不计“进度”和“分数”；打开考试时请注意看</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“考试注意事项”</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；点开试卷不作答，再关闭试卷，系统仍然计算时间，直至“考试答题时间”结束，系统自动交卷。</a:t>
            </a:r>
            <a:endPar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891628478053_.pic_hd"/>
          <p:cNvPicPr>
            <a:picLocks noChangeAspect="1"/>
          </p:cNvPicPr>
          <p:nvPr/>
        </p:nvPicPr>
        <p:blipFill>
          <a:blip r:embed="rId4"/>
          <a:stretch>
            <a:fillRect/>
          </a:stretch>
        </p:blipFill>
        <p:spPr>
          <a:xfrm>
            <a:off x="8630920" y="1428750"/>
            <a:ext cx="2781300" cy="5158740"/>
          </a:xfrm>
          <a:prstGeom prst="rect">
            <a:avLst/>
          </a:prstGeom>
        </p:spPr>
      </p:pic>
      <p:sp>
        <p:nvSpPr>
          <p:cNvPr id="4" name="矩形 3"/>
          <p:cNvSpPr/>
          <p:nvPr/>
        </p:nvSpPr>
        <p:spPr>
          <a:xfrm>
            <a:off x="0" y="0"/>
            <a:ext cx="12192000" cy="142846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文本框 4"/>
          <p:cNvSpPr txBox="1"/>
          <p:nvPr/>
        </p:nvSpPr>
        <p:spPr>
          <a:xfrm>
            <a:off x="3053260" y="352549"/>
            <a:ext cx="6215309" cy="769441"/>
          </a:xfrm>
          <a:prstGeom prst="rect">
            <a:avLst/>
          </a:prstGeom>
          <a:noFill/>
        </p:spPr>
        <p:txBody>
          <a:bodyPr wrap="square" rtlCol="0">
            <a:spAutoFit/>
          </a:bodyPr>
          <a:lstStyle/>
          <a:p>
            <a:pPr algn="ctr"/>
            <a:r>
              <a:rPr lang="zh-CN" altLang="en-US" sz="4400" b="1" dirty="0">
                <a:solidFill>
                  <a:schemeClr val="bg1"/>
                </a:solidFill>
                <a:latin typeface="微软雅黑" panose="020B0503020204020204" pitchFamily="34" charset="-122"/>
                <a:ea typeface="微软雅黑" panose="020B0503020204020204" pitchFamily="34" charset="-122"/>
              </a:rPr>
              <a:t>问题解决 方便快捷</a:t>
            </a:r>
          </a:p>
        </p:txBody>
      </p:sp>
      <p:sp>
        <p:nvSpPr>
          <p:cNvPr id="7" name="文本框 11"/>
          <p:cNvSpPr txBox="1"/>
          <p:nvPr/>
        </p:nvSpPr>
        <p:spPr>
          <a:xfrm>
            <a:off x="580390" y="1671955"/>
            <a:ext cx="4977765" cy="1889760"/>
          </a:xfrm>
          <a:prstGeom prst="rect">
            <a:avLst/>
          </a:prstGeom>
          <a:noFill/>
        </p:spPr>
        <p:txBody>
          <a:bodyPr wrap="square" rtlCol="0" anchor="t">
            <a:spAutoFit/>
          </a:bodyPr>
          <a:lstStyle/>
          <a:p>
            <a:pPr marL="285750" indent="-285750">
              <a:lnSpc>
                <a:spcPct val="130000"/>
              </a:lnSpc>
              <a:buFont typeface="Wingdings" panose="05000000000000000000" charset="0"/>
              <a:buChar char=""/>
            </a:pPr>
            <a:r>
              <a:rPr lang="zh-CN" altLang="en-US" dirty="0">
                <a:latin typeface="微软雅黑" panose="020B0503020204020204" pitchFamily="34" charset="-122"/>
                <a:ea typeface="微软雅黑" panose="020B0503020204020204" pitchFamily="34" charset="-122"/>
              </a:rPr>
              <a:t>有任何疑问可咨询智慧树平台</a:t>
            </a:r>
            <a:r>
              <a:rPr lang="zh-CN" altLang="en-US" b="1" dirty="0">
                <a:solidFill>
                  <a:srgbClr val="FF0000"/>
                </a:solidFill>
                <a:latin typeface="微软雅黑" panose="020B0503020204020204" pitchFamily="34" charset="-122"/>
                <a:ea typeface="微软雅黑" panose="020B0503020204020204" pitchFamily="34" charset="-122"/>
              </a:rPr>
              <a:t>在线客服</a:t>
            </a:r>
            <a:r>
              <a:rPr lang="zh-CN" altLang="en-US" dirty="0">
                <a:latin typeface="微软雅黑" panose="020B0503020204020204" pitchFamily="34" charset="-122"/>
                <a:ea typeface="微软雅黑" panose="020B0503020204020204" pitchFamily="34" charset="-122"/>
              </a:rPr>
              <a:t>（蓝框所示）。平台使用操作说明请点击图中红色框所示</a:t>
            </a:r>
            <a:r>
              <a:rPr lang="zh-CN" altLang="en-US" b="1" dirty="0">
                <a:solidFill>
                  <a:srgbClr val="FF0000"/>
                </a:solidFill>
                <a:latin typeface="微软雅黑" panose="020B0503020204020204" pitchFamily="34" charset="-122"/>
                <a:ea typeface="微软雅黑" panose="020B0503020204020204" pitchFamily="34" charset="-122"/>
              </a:rPr>
              <a:t>服务中心</a:t>
            </a:r>
            <a:r>
              <a:rPr lang="zh-CN" altLang="en-US" dirty="0">
                <a:latin typeface="微软雅黑" panose="020B0503020204020204" pitchFamily="34" charset="-122"/>
                <a:ea typeface="微软雅黑" panose="020B0503020204020204" pitchFamily="34" charset="-122"/>
              </a:rPr>
              <a:t>。观看学生/教师操作说明。</a:t>
            </a:r>
            <a:r>
              <a:rPr lang="en-US" altLang="zh-CN" dirty="0">
                <a:latin typeface="微软雅黑" panose="020B0503020204020204" pitchFamily="34" charset="-122"/>
                <a:ea typeface="微软雅黑" panose="020B0503020204020204" pitchFamily="34" charset="-122"/>
              </a:rPr>
              <a:t/>
            </a:r>
            <a:br>
              <a:rPr lang="en-US" altLang="zh-CN" dirty="0">
                <a:latin typeface="微软雅黑" panose="020B0503020204020204" pitchFamily="34" charset="-122"/>
                <a:ea typeface="微软雅黑" panose="020B0503020204020204" pitchFamily="34" charset="-122"/>
              </a:rPr>
            </a:br>
            <a:r>
              <a:rPr lang="en-US" altLang="zh-CN" dirty="0">
                <a:latin typeface="微软雅黑" panose="020B0503020204020204" pitchFamily="34" charset="-122"/>
                <a:ea typeface="微软雅黑" panose="020B0503020204020204" pitchFamily="34" charset="-122"/>
              </a:rPr>
              <a:t/>
            </a:r>
            <a:br>
              <a:rPr lang="en-US" altLang="zh-CN" dirty="0">
                <a:latin typeface="微软雅黑" panose="020B0503020204020204" pitchFamily="34" charset="-122"/>
                <a:ea typeface="微软雅黑" panose="020B0503020204020204" pitchFamily="34" charset="-122"/>
              </a:rPr>
            </a:br>
            <a:endParaRPr lang="zh-CN" altLang="en-US"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12508" y="4002428"/>
            <a:ext cx="2338274" cy="2338274"/>
          </a:xfrm>
          <a:prstGeom prst="rect">
            <a:avLst/>
          </a:prstGeom>
        </p:spPr>
      </p:pic>
      <p:sp>
        <p:nvSpPr>
          <p:cNvPr id="10" name="文本框 9"/>
          <p:cNvSpPr txBox="1"/>
          <p:nvPr/>
        </p:nvSpPr>
        <p:spPr>
          <a:xfrm>
            <a:off x="5990951" y="1603892"/>
            <a:ext cx="2629265" cy="2223109"/>
          </a:xfrm>
          <a:prstGeom prst="rect">
            <a:avLst/>
          </a:prstGeom>
          <a:noFill/>
        </p:spPr>
        <p:txBody>
          <a:bodyPr wrap="square">
            <a:spAutoFit/>
          </a:bodyPr>
          <a:lstStyle/>
          <a:p>
            <a:pPr marL="285750" indent="-285750">
              <a:lnSpc>
                <a:spcPct val="130000"/>
              </a:lnSpc>
              <a:buFont typeface="Wingdings" panose="05000000000000000000" charset="0"/>
              <a:buChar char=""/>
            </a:pPr>
            <a:r>
              <a:rPr lang="zh-CN" altLang="en-US" dirty="0">
                <a:latin typeface="微软雅黑" panose="020B0503020204020204" pitchFamily="34" charset="-122"/>
                <a:ea typeface="微软雅黑" panose="020B0503020204020204" pitchFamily="34" charset="-122"/>
              </a:rPr>
              <a:t>更可打开微信小程序</a:t>
            </a:r>
            <a:r>
              <a:rPr lang="zh-CN" altLang="en-US" b="1" dirty="0">
                <a:solidFill>
                  <a:srgbClr val="FF0000"/>
                </a:solidFill>
                <a:latin typeface="微软雅黑" panose="020B0503020204020204" pitchFamily="34" charset="-122"/>
                <a:ea typeface="微软雅黑" panose="020B0503020204020204" pitchFamily="34" charset="-122"/>
              </a:rPr>
              <a:t>“智慧树</a:t>
            </a:r>
            <a:r>
              <a:rPr lang="en-US" altLang="zh-CN" b="1" dirty="0">
                <a:solidFill>
                  <a:srgbClr val="FF0000"/>
                </a:solidFill>
                <a:latin typeface="微软雅黑" panose="020B0503020204020204" pitchFamily="34" charset="-122"/>
                <a:ea typeface="微软雅黑" panose="020B0503020204020204" pitchFamily="34" charset="-122"/>
              </a:rPr>
              <a:t>·</a:t>
            </a:r>
            <a:r>
              <a:rPr lang="zh-CN" altLang="en-US" b="1" dirty="0">
                <a:solidFill>
                  <a:srgbClr val="FF0000"/>
                </a:solidFill>
                <a:latin typeface="微软雅黑" panose="020B0503020204020204" pitchFamily="34" charset="-122"/>
                <a:ea typeface="微软雅黑" panose="020B0503020204020204" pitchFamily="34" charset="-122"/>
              </a:rPr>
              <a:t>教学帮”</a:t>
            </a:r>
            <a:r>
              <a:rPr lang="zh-CN" altLang="en-US" dirty="0">
                <a:latin typeface="微软雅黑" panose="020B0503020204020204" pitchFamily="34" charset="-122"/>
                <a:ea typeface="微软雅黑" panose="020B0503020204020204" pitchFamily="34" charset="-122"/>
              </a:rPr>
              <a:t>，使用自助查询，常见问题自己即可快速解决；也可通过微信客服咨询。</a:t>
            </a:r>
            <a:endParaRPr lang="zh-CN" altLang="en-US" dirty="0"/>
          </a:p>
        </p:txBody>
      </p:sp>
      <p:cxnSp>
        <p:nvCxnSpPr>
          <p:cNvPr id="11" name="Straight Connector 54"/>
          <p:cNvCxnSpPr/>
          <p:nvPr/>
        </p:nvCxnSpPr>
        <p:spPr>
          <a:xfrm flipV="1">
            <a:off x="5688639" y="1874368"/>
            <a:ext cx="0" cy="4331123"/>
          </a:xfrm>
          <a:prstGeom prst="line">
            <a:avLst/>
          </a:prstGeom>
          <a:ln w="27622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10796270" y="5637530"/>
            <a:ext cx="615315" cy="38925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8908079" y="5267551"/>
            <a:ext cx="1773313" cy="369332"/>
          </a:xfrm>
          <a:prstGeom prst="rect">
            <a:avLst/>
          </a:prstGeom>
          <a:solidFill>
            <a:schemeClr val="bg1"/>
          </a:solidFill>
        </p:spPr>
        <p:txBody>
          <a:bodyPr wrap="square">
            <a:spAutoFit/>
          </a:bodyPr>
          <a:lstStyle/>
          <a:p>
            <a:pPr algn="r"/>
            <a:r>
              <a:rPr lang="zh-CN" altLang="en-US" b="1" dirty="0">
                <a:solidFill>
                  <a:srgbClr val="FF0000"/>
                </a:solidFill>
                <a:latin typeface="微软雅黑" panose="020B0503020204020204" pitchFamily="34" charset="-122"/>
                <a:ea typeface="微软雅黑" panose="020B0503020204020204" pitchFamily="34" charset="-122"/>
              </a:rPr>
              <a:t>微信客服入口</a:t>
            </a:r>
            <a:endParaRPr lang="zh-CN" altLang="en-US" b="1" dirty="0">
              <a:solidFill>
                <a:srgbClr val="FF0000"/>
              </a:solidFill>
            </a:endParaRPr>
          </a:p>
        </p:txBody>
      </p:sp>
      <p:sp>
        <p:nvSpPr>
          <p:cNvPr id="12" name="矩形 11"/>
          <p:cNvSpPr/>
          <p:nvPr/>
        </p:nvSpPr>
        <p:spPr>
          <a:xfrm>
            <a:off x="10075094" y="3457438"/>
            <a:ext cx="606460" cy="5202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9268147" y="3088187"/>
            <a:ext cx="1773313" cy="369332"/>
          </a:xfrm>
          <a:prstGeom prst="rect">
            <a:avLst/>
          </a:prstGeom>
          <a:solidFill>
            <a:schemeClr val="bg1"/>
          </a:solidFill>
        </p:spPr>
        <p:txBody>
          <a:bodyPr wrap="square">
            <a:spAutoFit/>
          </a:bodyPr>
          <a:lstStyle/>
          <a:p>
            <a:pPr algn="ctr"/>
            <a:r>
              <a:rPr lang="zh-CN" altLang="en-US" b="1" dirty="0">
                <a:solidFill>
                  <a:srgbClr val="FF0000"/>
                </a:solidFill>
                <a:latin typeface="微软雅黑" panose="020B0503020204020204" pitchFamily="34" charset="-122"/>
                <a:ea typeface="微软雅黑" panose="020B0503020204020204" pitchFamily="34" charset="-122"/>
              </a:rPr>
              <a:t>自助查询入口</a:t>
            </a:r>
            <a:endParaRPr lang="zh-CN" altLang="en-US" b="1" dirty="0">
              <a:solidFill>
                <a:srgbClr val="FF0000"/>
              </a:solidFill>
            </a:endParaRPr>
          </a:p>
        </p:txBody>
      </p:sp>
      <p:pic>
        <p:nvPicPr>
          <p:cNvPr id="2" name="图片 1"/>
          <p:cNvPicPr>
            <a:picLocks noChangeAspect="1"/>
          </p:cNvPicPr>
          <p:nvPr>
            <p:custDataLst>
              <p:tags r:id="rId1"/>
            </p:custDataLst>
          </p:nvPr>
        </p:nvPicPr>
        <p:blipFill>
          <a:blip r:embed="rId6"/>
          <a:stretch>
            <a:fillRect/>
          </a:stretch>
        </p:blipFill>
        <p:spPr>
          <a:xfrm>
            <a:off x="802640" y="3196590"/>
            <a:ext cx="2876550" cy="2895600"/>
          </a:xfrm>
          <a:prstGeom prst="rect">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pic>
        <p:nvPicPr>
          <p:cNvPr id="14" name="图片 13"/>
          <p:cNvPicPr>
            <a:picLocks noChangeAspect="1"/>
          </p:cNvPicPr>
          <p:nvPr>
            <p:custDataLst>
              <p:tags r:id="rId2"/>
            </p:custDataLst>
          </p:nvPr>
        </p:nvPicPr>
        <p:blipFill>
          <a:blip r:embed="rId7"/>
          <a:stretch>
            <a:fillRect/>
          </a:stretch>
        </p:blipFill>
        <p:spPr>
          <a:xfrm>
            <a:off x="3744595" y="2809240"/>
            <a:ext cx="1733550" cy="3670300"/>
          </a:xfrm>
          <a:prstGeom prst="rect">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675"/>
            <a:ext cx="12192000"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54043" y="117313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登录</a:t>
            </a:r>
          </a:p>
        </p:txBody>
      </p:sp>
      <p:pic>
        <p:nvPicPr>
          <p:cNvPr id="22" name="图片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9" name="矩形 8"/>
          <p:cNvSpPr/>
          <p:nvPr/>
        </p:nvSpPr>
        <p:spPr>
          <a:xfrm>
            <a:off x="1396486" y="1378611"/>
            <a:ext cx="9050517" cy="953135"/>
          </a:xfrm>
          <a:prstGeom prst="rect">
            <a:avLst/>
          </a:prstGeom>
        </p:spPr>
        <p:txBody>
          <a:bodyPr wrap="square">
            <a:spAutoFit/>
          </a:bodyPr>
          <a:lstStyle/>
          <a:p>
            <a:pPr>
              <a:spcAft>
                <a:spcPts val="0"/>
              </a:spcAft>
            </a:pPr>
            <a:r>
              <a:rPr lang="zh-CN" altLang="en-US"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新生</a:t>
            </a:r>
            <a:r>
              <a:rPr lang="en-US"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之前未登陆过的同学</a:t>
            </a:r>
            <a:endParaRPr lang="en-US"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打开知到</a:t>
            </a:r>
            <a:r>
              <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，选择</a:t>
            </a:r>
            <a:r>
              <a:rPr lang="zh-CN" altLang="zh-CN"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学号</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登录，输入自己的学校、大学学号及初始密码：</a:t>
            </a:r>
            <a:r>
              <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Zhihuishu@</a:t>
            </a: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学号后六位（</a:t>
            </a:r>
            <a:r>
              <a:rPr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若⼩于等于6位，则为全部学号</a:t>
            </a: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），按提示操作即可。</a:t>
            </a:r>
          </a:p>
        </p:txBody>
      </p:sp>
      <p:grpSp>
        <p:nvGrpSpPr>
          <p:cNvPr id="10" name="组合 9"/>
          <p:cNvGrpSpPr/>
          <p:nvPr/>
        </p:nvGrpSpPr>
        <p:grpSpPr>
          <a:xfrm>
            <a:off x="1471659" y="2627087"/>
            <a:ext cx="1979930" cy="3521710"/>
            <a:chOff x="2010" y="3202"/>
            <a:chExt cx="3118" cy="5546"/>
          </a:xfrm>
          <a:effectLst>
            <a:outerShdw blurRad="50800" dist="38100" dir="2700000" algn="tl" rotWithShape="0">
              <a:prstClr val="black">
                <a:alpha val="40000"/>
              </a:prstClr>
            </a:outerShdw>
          </a:effectLst>
        </p:grpSpPr>
        <p:pic>
          <p:nvPicPr>
            <p:cNvPr id="11" name="图片 10"/>
            <p:cNvPicPr>
              <a:picLocks noChangeAspect="1"/>
            </p:cNvPicPr>
            <p:nvPr>
              <p:custDataLst>
                <p:tags r:id="rId4"/>
              </p:custDataLst>
            </p:nvPr>
          </p:nvPicPr>
          <p:blipFill>
            <a:blip r:embed="rId7"/>
            <a:stretch>
              <a:fillRect/>
            </a:stretch>
          </p:blipFill>
          <p:spPr>
            <a:xfrm>
              <a:off x="2010" y="3202"/>
              <a:ext cx="3118" cy="5546"/>
            </a:xfrm>
            <a:prstGeom prst="rect">
              <a:avLst/>
            </a:prstGeom>
          </p:spPr>
        </p:pic>
        <p:sp>
          <p:nvSpPr>
            <p:cNvPr id="12" name="矩形 11"/>
            <p:cNvSpPr/>
            <p:nvPr/>
          </p:nvSpPr>
          <p:spPr>
            <a:xfrm>
              <a:off x="3631" y="3802"/>
              <a:ext cx="756" cy="386"/>
            </a:xfrm>
            <a:prstGeom prst="rect">
              <a:avLst/>
            </a:prstGeom>
            <a:noFill/>
            <a:ln>
              <a:solidFill>
                <a:srgbClr val="FF0000"/>
              </a:solidFill>
            </a:ln>
            <a:extLst>
              <a:ext uri="{909E8E84-426E-40DD-AFC4-6F175D3DCCD1}">
                <a14:hiddenFill xmlns:a14="http://schemas.microsoft.com/office/drawing/2010/main">
                  <a:solidFill>
                    <a:srgbClr val="FF0000"/>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grpSp>
      <p:grpSp>
        <p:nvGrpSpPr>
          <p:cNvPr id="14" name="组合 13"/>
          <p:cNvGrpSpPr/>
          <p:nvPr/>
        </p:nvGrpSpPr>
        <p:grpSpPr>
          <a:xfrm>
            <a:off x="3867514" y="2627087"/>
            <a:ext cx="1981200" cy="3522980"/>
            <a:chOff x="5783" y="3202"/>
            <a:chExt cx="3120" cy="5548"/>
          </a:xfrm>
          <a:effectLst>
            <a:outerShdw blurRad="50800" dist="38100" dir="2700000" algn="tl" rotWithShape="0">
              <a:prstClr val="black">
                <a:alpha val="40000"/>
              </a:prstClr>
            </a:outerShdw>
          </a:effectLst>
        </p:grpSpPr>
        <p:pic>
          <p:nvPicPr>
            <p:cNvPr id="15" name="图片 14"/>
            <p:cNvPicPr>
              <a:picLocks noChangeAspect="1"/>
            </p:cNvPicPr>
            <p:nvPr>
              <p:custDataLst>
                <p:tags r:id="rId3"/>
              </p:custDataLst>
            </p:nvPr>
          </p:nvPicPr>
          <p:blipFill>
            <a:blip r:embed="rId8"/>
            <a:stretch>
              <a:fillRect/>
            </a:stretch>
          </p:blipFill>
          <p:spPr>
            <a:xfrm>
              <a:off x="5783" y="3202"/>
              <a:ext cx="3120" cy="5548"/>
            </a:xfrm>
            <a:prstGeom prst="rect">
              <a:avLst/>
            </a:prstGeom>
          </p:spPr>
        </p:pic>
        <p:sp>
          <p:nvSpPr>
            <p:cNvPr id="16" name="矩形 15"/>
            <p:cNvSpPr/>
            <p:nvPr/>
          </p:nvSpPr>
          <p:spPr>
            <a:xfrm>
              <a:off x="5964" y="3687"/>
              <a:ext cx="2304" cy="30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p:cNvGrpSpPr/>
          <p:nvPr/>
        </p:nvGrpSpPr>
        <p:grpSpPr>
          <a:xfrm>
            <a:off x="6300199" y="2627087"/>
            <a:ext cx="1979930" cy="3521710"/>
            <a:chOff x="9614" y="3202"/>
            <a:chExt cx="3118" cy="5546"/>
          </a:xfrm>
          <a:effectLst>
            <a:outerShdw blurRad="50800" dist="38100" dir="2700000" algn="tl" rotWithShape="0">
              <a:prstClr val="black">
                <a:alpha val="40000"/>
              </a:prstClr>
            </a:outerShdw>
          </a:effectLst>
        </p:grpSpPr>
        <p:pic>
          <p:nvPicPr>
            <p:cNvPr id="18" name="图片 17"/>
            <p:cNvPicPr>
              <a:picLocks noChangeAspect="1"/>
            </p:cNvPicPr>
            <p:nvPr>
              <p:custDataLst>
                <p:tags r:id="rId2"/>
              </p:custDataLst>
            </p:nvPr>
          </p:nvPicPr>
          <p:blipFill>
            <a:blip r:embed="rId9"/>
            <a:stretch>
              <a:fillRect/>
            </a:stretch>
          </p:blipFill>
          <p:spPr>
            <a:xfrm>
              <a:off x="9614" y="3202"/>
              <a:ext cx="3118" cy="5547"/>
            </a:xfrm>
            <a:prstGeom prst="rect">
              <a:avLst/>
            </a:prstGeom>
          </p:spPr>
        </p:pic>
        <p:sp>
          <p:nvSpPr>
            <p:cNvPr id="20" name="矩形 19"/>
            <p:cNvSpPr/>
            <p:nvPr/>
          </p:nvSpPr>
          <p:spPr>
            <a:xfrm>
              <a:off x="10481" y="5500"/>
              <a:ext cx="634" cy="402"/>
            </a:xfrm>
            <a:prstGeom prst="rect">
              <a:avLst/>
            </a:prstGeom>
            <a:noFill/>
            <a:ln>
              <a:solidFill>
                <a:srgbClr val="FF0000"/>
              </a:solidFill>
            </a:ln>
            <a:extLst>
              <a:ext uri="{909E8E84-426E-40DD-AFC4-6F175D3DCCD1}">
                <a14:hiddenFill xmlns:a14="http://schemas.microsoft.com/office/drawing/2010/main">
                  <a:solidFill>
                    <a:srgbClr val="FF0000"/>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grpSp>
      <p:grpSp>
        <p:nvGrpSpPr>
          <p:cNvPr id="21" name="组合 20"/>
          <p:cNvGrpSpPr/>
          <p:nvPr/>
        </p:nvGrpSpPr>
        <p:grpSpPr>
          <a:xfrm>
            <a:off x="8723359" y="2627087"/>
            <a:ext cx="1981200" cy="3521710"/>
            <a:chOff x="13430" y="3202"/>
            <a:chExt cx="3120" cy="5546"/>
          </a:xfrm>
          <a:effectLst>
            <a:outerShdw blurRad="50800" dist="38100" dir="2700000" algn="tl" rotWithShape="0">
              <a:prstClr val="black">
                <a:alpha val="40000"/>
              </a:prstClr>
            </a:outerShdw>
          </a:effectLst>
        </p:grpSpPr>
        <p:pic>
          <p:nvPicPr>
            <p:cNvPr id="23" name="图片 22"/>
            <p:cNvPicPr>
              <a:picLocks noChangeAspect="1"/>
            </p:cNvPicPr>
            <p:nvPr>
              <p:custDataLst>
                <p:tags r:id="rId1"/>
              </p:custDataLst>
            </p:nvPr>
          </p:nvPicPr>
          <p:blipFill>
            <a:blip r:embed="rId10"/>
            <a:stretch>
              <a:fillRect/>
            </a:stretch>
          </p:blipFill>
          <p:spPr>
            <a:xfrm>
              <a:off x="13430" y="3202"/>
              <a:ext cx="3120" cy="5547"/>
            </a:xfrm>
            <a:prstGeom prst="rect">
              <a:avLst/>
            </a:prstGeom>
          </p:spPr>
        </p:pic>
        <p:sp>
          <p:nvSpPr>
            <p:cNvPr id="25" name="矩形 24"/>
            <p:cNvSpPr/>
            <p:nvPr/>
          </p:nvSpPr>
          <p:spPr>
            <a:xfrm>
              <a:off x="14298" y="5500"/>
              <a:ext cx="634" cy="402"/>
            </a:xfrm>
            <a:prstGeom prst="rect">
              <a:avLst/>
            </a:prstGeom>
            <a:noFill/>
            <a:ln>
              <a:solidFill>
                <a:srgbClr val="FF0000"/>
              </a:solidFill>
            </a:ln>
            <a:extLst>
              <a:ext uri="{909E8E84-426E-40DD-AFC4-6F175D3DCCD1}">
                <a14:hiddenFill xmlns:a14="http://schemas.microsoft.com/office/drawing/2010/main">
                  <a:solidFill>
                    <a:srgbClr val="FF0000"/>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登录</a:t>
            </a:r>
          </a:p>
        </p:txBody>
      </p:sp>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1076325"/>
          </a:xfrm>
          <a:prstGeom prst="rect">
            <a:avLst/>
          </a:prstGeom>
        </p:spPr>
        <p:txBody>
          <a:bodyPr wrap="square">
            <a:spAutoFit/>
          </a:bodyPr>
          <a:lstStyle/>
          <a:p>
            <a:pPr>
              <a:spcAft>
                <a:spcPts val="0"/>
              </a:spcAft>
            </a:pPr>
            <a:r>
              <a:rPr lang="zh-CN" altLang="en-US" sz="2400" dirty="0">
                <a:solidFill>
                  <a:srgbClr val="27A98C"/>
                </a:solidFill>
                <a:latin typeface="微软雅黑" panose="020B0503020204020204" pitchFamily="34" charset="-122"/>
                <a:ea typeface="微软雅黑" panose="020B0503020204020204" pitchFamily="34" charset="-122"/>
              </a:rPr>
              <a:t>新生</a:t>
            </a:r>
            <a:r>
              <a:rPr lang="en-US" altLang="zh-CN" sz="2400" dirty="0">
                <a:solidFill>
                  <a:srgbClr val="27A98C"/>
                </a:solidFill>
                <a:latin typeface="微软雅黑" panose="020B0503020204020204" pitchFamily="34" charset="-122"/>
                <a:ea typeface="微软雅黑" panose="020B0503020204020204" pitchFamily="34" charset="-122"/>
              </a:rPr>
              <a:t>—</a:t>
            </a:r>
            <a:r>
              <a:rPr lang="zh-CN" altLang="en-US" sz="2400" dirty="0">
                <a:solidFill>
                  <a:srgbClr val="27A98C"/>
                </a:solidFill>
                <a:latin typeface="微软雅黑" panose="020B0503020204020204" pitchFamily="34" charset="-122"/>
                <a:ea typeface="微软雅黑" panose="020B0503020204020204" pitchFamily="34" charset="-122"/>
              </a:rPr>
              <a:t>之前未登录过的同学</a:t>
            </a:r>
            <a:endParaRPr lang="en-US" altLang="zh-CN" sz="2400" dirty="0">
              <a:solidFill>
                <a:srgbClr val="27A98C"/>
              </a:solidFill>
              <a:latin typeface="微软雅黑" panose="020B0503020204020204" pitchFamily="34" charset="-122"/>
              <a:ea typeface="微软雅黑" panose="020B0503020204020204" pitchFamily="34" charset="-122"/>
            </a:endParaRPr>
          </a:p>
          <a:p>
            <a:r>
              <a:rPr lang="zh-CN" altLang="en-US" sz="2000" dirty="0">
                <a:solidFill>
                  <a:srgbClr val="5A514A"/>
                </a:solidFill>
                <a:latin typeface="微软雅黑" panose="020B0503020204020204" pitchFamily="34" charset="-122"/>
                <a:ea typeface="微软雅黑" panose="020B0503020204020204" pitchFamily="34" charset="-122"/>
              </a:rPr>
              <a:t>在学号登录、验证姓氏、绑定手机号、修改初始密码后，会弹出课程确认的界面，点击确认即可。</a:t>
            </a:r>
          </a:p>
        </p:txBody>
      </p:sp>
      <p:grpSp>
        <p:nvGrpSpPr>
          <p:cNvPr id="24" name="组合 23"/>
          <p:cNvGrpSpPr/>
          <p:nvPr/>
        </p:nvGrpSpPr>
        <p:grpSpPr>
          <a:xfrm>
            <a:off x="2614147" y="2565771"/>
            <a:ext cx="1979930" cy="3521710"/>
            <a:chOff x="3949" y="2770"/>
            <a:chExt cx="3118" cy="5546"/>
          </a:xfrm>
          <a:effectLst>
            <a:outerShdw blurRad="50800" dist="38100" dir="2700000" algn="tl" rotWithShape="0">
              <a:prstClr val="black">
                <a:alpha val="40000"/>
              </a:prstClr>
            </a:outerShdw>
          </a:effectLst>
        </p:grpSpPr>
        <p:pic>
          <p:nvPicPr>
            <p:cNvPr id="26" name="图片 25"/>
            <p:cNvPicPr>
              <a:picLocks noChangeAspect="1"/>
            </p:cNvPicPr>
            <p:nvPr>
              <p:custDataLst>
                <p:tags r:id="rId1"/>
              </p:custDataLst>
            </p:nvPr>
          </p:nvPicPr>
          <p:blipFill>
            <a:blip r:embed="rId4"/>
            <a:stretch>
              <a:fillRect/>
            </a:stretch>
          </p:blipFill>
          <p:spPr>
            <a:xfrm>
              <a:off x="3949" y="2770"/>
              <a:ext cx="3119" cy="5546"/>
            </a:xfrm>
            <a:prstGeom prst="rect">
              <a:avLst/>
            </a:prstGeom>
          </p:spPr>
        </p:pic>
        <p:sp>
          <p:nvSpPr>
            <p:cNvPr id="27" name="矩形 26"/>
            <p:cNvSpPr/>
            <p:nvPr/>
          </p:nvSpPr>
          <p:spPr>
            <a:xfrm>
              <a:off x="4106" y="3361"/>
              <a:ext cx="2755" cy="55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 name="组合 27"/>
          <p:cNvGrpSpPr/>
          <p:nvPr/>
        </p:nvGrpSpPr>
        <p:grpSpPr>
          <a:xfrm>
            <a:off x="7229962" y="2565771"/>
            <a:ext cx="1979930" cy="3521710"/>
            <a:chOff x="11218" y="2770"/>
            <a:chExt cx="3118" cy="5546"/>
          </a:xfrm>
          <a:effectLst>
            <a:outerShdw blurRad="50800" dist="38100" dir="2700000" algn="tl" rotWithShape="0">
              <a:prstClr val="black">
                <a:alpha val="40000"/>
              </a:prstClr>
            </a:outerShdw>
          </a:effectLst>
        </p:grpSpPr>
        <p:pic>
          <p:nvPicPr>
            <p:cNvPr id="29" name="图片 28"/>
            <p:cNvPicPr>
              <a:picLocks noChangeAspect="1"/>
            </p:cNvPicPr>
            <p:nvPr/>
          </p:nvPicPr>
          <p:blipFill>
            <a:blip r:embed="rId5"/>
            <a:stretch>
              <a:fillRect/>
            </a:stretch>
          </p:blipFill>
          <p:spPr>
            <a:xfrm>
              <a:off x="11218" y="2770"/>
              <a:ext cx="3118" cy="5546"/>
            </a:xfrm>
            <a:prstGeom prst="rect">
              <a:avLst/>
            </a:prstGeom>
          </p:spPr>
        </p:pic>
        <p:sp>
          <p:nvSpPr>
            <p:cNvPr id="30" name="矩形 29"/>
            <p:cNvSpPr/>
            <p:nvPr/>
          </p:nvSpPr>
          <p:spPr>
            <a:xfrm>
              <a:off x="11400" y="4556"/>
              <a:ext cx="2755" cy="55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右箭头 1"/>
          <p:cNvSpPr/>
          <p:nvPr/>
        </p:nvSpPr>
        <p:spPr>
          <a:xfrm>
            <a:off x="5394812" y="3846962"/>
            <a:ext cx="1024255" cy="589915"/>
          </a:xfrm>
          <a:prstGeom prst="rightArrow">
            <a:avLst/>
          </a:prstGeom>
          <a:solidFill>
            <a:srgbClr val="12B19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登录</a:t>
            </a:r>
          </a:p>
        </p:txBody>
      </p:sp>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768350"/>
          </a:xfrm>
          <a:prstGeom prst="rect">
            <a:avLst/>
          </a:prstGeom>
        </p:spPr>
        <p:txBody>
          <a:bodyPr wrap="square">
            <a:spAutoFit/>
          </a:bodyPr>
          <a:lstStyle/>
          <a:p>
            <a:r>
              <a:rPr lang="zh-CN" altLang="en-US"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新生</a:t>
            </a:r>
            <a:r>
              <a:rPr lang="en-US" altLang="zh-CN"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之前未登陆过的同学</a:t>
            </a:r>
            <a:endParaRPr lang="en-US" altLang="zh-CN"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使用手机号</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学号及修改过的密码登录，即可看到已经导入的课程。</a:t>
            </a:r>
          </a:p>
        </p:txBody>
      </p:sp>
      <p:sp>
        <p:nvSpPr>
          <p:cNvPr id="31" name="右箭头 1"/>
          <p:cNvSpPr/>
          <p:nvPr/>
        </p:nvSpPr>
        <p:spPr>
          <a:xfrm>
            <a:off x="5394812" y="3846962"/>
            <a:ext cx="1024255" cy="589915"/>
          </a:xfrm>
          <a:prstGeom prst="rightArrow">
            <a:avLst/>
          </a:prstGeom>
          <a:solidFill>
            <a:srgbClr val="12B19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grpSp>
        <p:nvGrpSpPr>
          <p:cNvPr id="14" name="组合 13"/>
          <p:cNvGrpSpPr/>
          <p:nvPr/>
        </p:nvGrpSpPr>
        <p:grpSpPr>
          <a:xfrm>
            <a:off x="7187454" y="2399132"/>
            <a:ext cx="1979930" cy="3521710"/>
            <a:chOff x="11218" y="2770"/>
            <a:chExt cx="3118" cy="5546"/>
          </a:xfrm>
          <a:effectLst>
            <a:outerShdw blurRad="50800" dist="38100" dir="2700000" algn="tl" rotWithShape="0">
              <a:prstClr val="black">
                <a:alpha val="40000"/>
              </a:prstClr>
            </a:outerShdw>
          </a:effectLst>
        </p:grpSpPr>
        <p:pic>
          <p:nvPicPr>
            <p:cNvPr id="15" name="图片 14"/>
            <p:cNvPicPr>
              <a:picLocks noChangeAspect="1"/>
            </p:cNvPicPr>
            <p:nvPr/>
          </p:nvPicPr>
          <p:blipFill>
            <a:blip r:embed="rId3"/>
            <a:stretch>
              <a:fillRect/>
            </a:stretch>
          </p:blipFill>
          <p:spPr>
            <a:xfrm>
              <a:off x="11218" y="2770"/>
              <a:ext cx="3118" cy="5546"/>
            </a:xfrm>
            <a:prstGeom prst="rect">
              <a:avLst/>
            </a:prstGeom>
          </p:spPr>
        </p:pic>
        <p:sp>
          <p:nvSpPr>
            <p:cNvPr id="16" name="矩形 15"/>
            <p:cNvSpPr/>
            <p:nvPr/>
          </p:nvSpPr>
          <p:spPr>
            <a:xfrm>
              <a:off x="11400" y="4556"/>
              <a:ext cx="2755" cy="55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7" name="图片 16" descr="微信图片_20210305215604"/>
          <p:cNvPicPr>
            <a:picLocks noChangeAspect="1"/>
          </p:cNvPicPr>
          <p:nvPr/>
        </p:nvPicPr>
        <p:blipFill>
          <a:blip r:embed="rId4"/>
          <a:stretch>
            <a:fillRect/>
          </a:stretch>
        </p:blipFill>
        <p:spPr>
          <a:xfrm>
            <a:off x="2653554" y="2369922"/>
            <a:ext cx="1998980" cy="3554095"/>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登录</a:t>
            </a:r>
          </a:p>
        </p:txBody>
      </p:sp>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1076325"/>
          </a:xfrm>
          <a:prstGeom prst="rect">
            <a:avLst/>
          </a:prstGeom>
        </p:spPr>
        <p:txBody>
          <a:bodyPr wrap="square">
            <a:spAutoFit/>
          </a:bodyPr>
          <a:lstStyle/>
          <a:p>
            <a:r>
              <a:rPr lang="zh-CN" altLang="en-US"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老生</a:t>
            </a:r>
            <a:r>
              <a:rPr lang="en-US" altLang="zh-CN"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之前登陆过已有平台账号的同学</a:t>
            </a:r>
            <a:endParaRPr lang="en-US" altLang="zh-CN"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000" dirty="0">
                <a:latin typeface="微软雅黑" panose="020B0503020204020204" pitchFamily="34" charset="-122"/>
                <a:ea typeface="微软雅黑" panose="020B0503020204020204" pitchFamily="34" charset="-122"/>
                <a:sym typeface="+mn-ea"/>
              </a:rPr>
              <a:t>已有智慧树平台账号的学生直接</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使用手机号</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学号及修改过的密码登录，即可看到已经导入的课程。</a:t>
            </a:r>
            <a:endParaRPr lang="zh-CN" altLang="en-US" sz="2000" dirty="0">
              <a:latin typeface="微软雅黑" panose="020B0503020204020204" pitchFamily="34" charset="-122"/>
              <a:ea typeface="微软雅黑" panose="020B0503020204020204" pitchFamily="34" charset="-122"/>
              <a:sym typeface="+mn-ea"/>
            </a:endParaRPr>
          </a:p>
        </p:txBody>
      </p:sp>
      <p:sp>
        <p:nvSpPr>
          <p:cNvPr id="31" name="右箭头 1"/>
          <p:cNvSpPr/>
          <p:nvPr/>
        </p:nvSpPr>
        <p:spPr>
          <a:xfrm>
            <a:off x="5394812" y="3846962"/>
            <a:ext cx="1024255" cy="589915"/>
          </a:xfrm>
          <a:prstGeom prst="rightArrow">
            <a:avLst/>
          </a:prstGeom>
          <a:solidFill>
            <a:srgbClr val="12B19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grpSp>
        <p:nvGrpSpPr>
          <p:cNvPr id="14" name="组合 13"/>
          <p:cNvGrpSpPr/>
          <p:nvPr/>
        </p:nvGrpSpPr>
        <p:grpSpPr>
          <a:xfrm>
            <a:off x="7187454" y="2399132"/>
            <a:ext cx="1979930" cy="3521710"/>
            <a:chOff x="11218" y="2770"/>
            <a:chExt cx="3118" cy="5546"/>
          </a:xfrm>
          <a:effectLst>
            <a:outerShdw blurRad="50800" dist="38100" dir="2700000" algn="tl" rotWithShape="0">
              <a:prstClr val="black">
                <a:alpha val="40000"/>
              </a:prstClr>
            </a:outerShdw>
          </a:effectLst>
        </p:grpSpPr>
        <p:pic>
          <p:nvPicPr>
            <p:cNvPr id="15" name="图片 14"/>
            <p:cNvPicPr>
              <a:picLocks noChangeAspect="1"/>
            </p:cNvPicPr>
            <p:nvPr/>
          </p:nvPicPr>
          <p:blipFill>
            <a:blip r:embed="rId3"/>
            <a:stretch>
              <a:fillRect/>
            </a:stretch>
          </p:blipFill>
          <p:spPr>
            <a:xfrm>
              <a:off x="11218" y="2770"/>
              <a:ext cx="3118" cy="5546"/>
            </a:xfrm>
            <a:prstGeom prst="rect">
              <a:avLst/>
            </a:prstGeom>
          </p:spPr>
        </p:pic>
        <p:sp>
          <p:nvSpPr>
            <p:cNvPr id="16" name="矩形 15"/>
            <p:cNvSpPr/>
            <p:nvPr/>
          </p:nvSpPr>
          <p:spPr>
            <a:xfrm>
              <a:off x="11400" y="4556"/>
              <a:ext cx="2755" cy="55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7" name="图片 16" descr="微信图片_20210305215604"/>
          <p:cNvPicPr>
            <a:picLocks noChangeAspect="1"/>
          </p:cNvPicPr>
          <p:nvPr/>
        </p:nvPicPr>
        <p:blipFill>
          <a:blip r:embed="rId4"/>
          <a:stretch>
            <a:fillRect/>
          </a:stretch>
        </p:blipFill>
        <p:spPr>
          <a:xfrm>
            <a:off x="2653554" y="2369922"/>
            <a:ext cx="1998980" cy="3554095"/>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忘记密码</a:t>
            </a:r>
          </a:p>
        </p:txBody>
      </p:sp>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1014730"/>
          </a:xfrm>
          <a:prstGeom prst="rect">
            <a:avLst/>
          </a:prstGeom>
        </p:spPr>
        <p:txBody>
          <a:bodyPr wrap="square">
            <a:spAutoFit/>
          </a:bodyPr>
          <a:lstStyle/>
          <a:p>
            <a:pPr>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在手机号码仍正常使用时，</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未登录状态下，在登录页面的</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【登录】</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按钮右上方有</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【忘记密码】</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可通过绑定的手机号进行找回。</a:t>
            </a:r>
          </a:p>
        </p:txBody>
      </p:sp>
      <p:sp>
        <p:nvSpPr>
          <p:cNvPr id="31" name="右箭头 1"/>
          <p:cNvSpPr/>
          <p:nvPr/>
        </p:nvSpPr>
        <p:spPr>
          <a:xfrm>
            <a:off x="5394812" y="3846962"/>
            <a:ext cx="1024255" cy="589915"/>
          </a:xfrm>
          <a:prstGeom prst="rightArrow">
            <a:avLst/>
          </a:prstGeom>
          <a:solidFill>
            <a:srgbClr val="12B19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a:blip r:embed="rId3"/>
          <a:stretch>
            <a:fillRect/>
          </a:stretch>
        </p:blipFill>
        <p:spPr>
          <a:xfrm>
            <a:off x="2664861" y="2485363"/>
            <a:ext cx="2040890" cy="3509645"/>
          </a:xfrm>
          <a:prstGeom prst="rect">
            <a:avLst/>
          </a:prstGeom>
          <a:effectLst>
            <a:outerShdw blurRad="50800" dist="38100" dir="2700000" algn="tl" rotWithShape="0">
              <a:prstClr val="black">
                <a:alpha val="40000"/>
              </a:prstClr>
            </a:outerShdw>
          </a:effectLst>
        </p:spPr>
      </p:pic>
      <p:pic>
        <p:nvPicPr>
          <p:cNvPr id="13" name="图片 12" descr="微信图片_20210305215604"/>
          <p:cNvPicPr>
            <a:picLocks noChangeAspect="1"/>
          </p:cNvPicPr>
          <p:nvPr/>
        </p:nvPicPr>
        <p:blipFill>
          <a:blip r:embed="rId4"/>
          <a:stretch>
            <a:fillRect/>
          </a:stretch>
        </p:blipFill>
        <p:spPr>
          <a:xfrm>
            <a:off x="7280676" y="2485363"/>
            <a:ext cx="1998980" cy="3509645"/>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68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手机号无法使用</a:t>
            </a:r>
          </a:p>
        </p:txBody>
      </p:sp>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1014730"/>
          </a:xfrm>
          <a:prstGeom prst="rect">
            <a:avLst/>
          </a:prstGeom>
        </p:spPr>
        <p:txBody>
          <a:bodyPr wrap="square">
            <a:spAutoFit/>
          </a:bodyPr>
          <a:lstStyle/>
          <a:p>
            <a:pPr>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rPr>
              <a:t>如不再</a:t>
            </a:r>
            <a:r>
              <a:rPr lang="zh-CN" altLang="zh-CN" sz="2000" dirty="0">
                <a:solidFill>
                  <a:srgbClr val="5A514A"/>
                </a:solidFill>
                <a:latin typeface="微软雅黑" panose="020B0503020204020204" pitchFamily="34" charset="-122"/>
                <a:ea typeface="微软雅黑" panose="020B0503020204020204" pitchFamily="34" charset="-122"/>
              </a:rPr>
              <a:t>使用智慧树平台上原绑定的手机号码，通过</a:t>
            </a:r>
            <a:r>
              <a:rPr lang="zh-CN" altLang="en-US" sz="2000" dirty="0">
                <a:solidFill>
                  <a:srgbClr val="5A514A"/>
                </a:solidFill>
                <a:latin typeface="微软雅黑" panose="020B0503020204020204" pitchFamily="34" charset="-122"/>
                <a:ea typeface="微软雅黑" panose="020B0503020204020204" pitchFamily="34" charset="-122"/>
              </a:rPr>
              <a:t>忘记密码中的</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【忘记手机号】</a:t>
            </a:r>
            <a:r>
              <a:rPr lang="zh-CN" altLang="zh-CN" sz="2000" dirty="0">
                <a:solidFill>
                  <a:srgbClr val="5A514A"/>
                </a:solidFill>
                <a:latin typeface="微软雅黑" panose="020B0503020204020204" pitchFamily="34" charset="-122"/>
                <a:ea typeface="微软雅黑" panose="020B0503020204020204" pitchFamily="34" charset="-122"/>
              </a:rPr>
              <a:t>功能，通过同学助力的方式帮助您重置密码，使您能够正常使用学习。</a:t>
            </a:r>
          </a:p>
        </p:txBody>
      </p:sp>
      <p:pic>
        <p:nvPicPr>
          <p:cNvPr id="10" name="imagerId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7992" y="2513335"/>
            <a:ext cx="2040890" cy="35102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imagerId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57667" y="2520955"/>
            <a:ext cx="2041525" cy="35102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imagerId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76382" y="2517780"/>
            <a:ext cx="2040890" cy="35083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图片 2"/>
          <p:cNvPicPr>
            <a:picLocks noChangeAspect="1"/>
          </p:cNvPicPr>
          <p:nvPr>
            <p:custDataLst>
              <p:tags r:id="rId1"/>
            </p:custDataLst>
          </p:nvPr>
        </p:nvPicPr>
        <p:blipFill>
          <a:blip r:embed="rId8"/>
          <a:stretch>
            <a:fillRect/>
          </a:stretch>
        </p:blipFill>
        <p:spPr>
          <a:xfrm>
            <a:off x="1417320" y="2513330"/>
            <a:ext cx="2122170" cy="3512820"/>
          </a:xfrm>
          <a:prstGeom prst="rect">
            <a:avLst/>
          </a:prstGeom>
          <a:ln w="12700" cmpd="sng">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700000" scaled="1"/>
              <a:tileRect/>
            </a:gradFill>
            <a:prstDash val="soli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8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修改认证信息</a:t>
            </a:r>
          </a:p>
        </p:txBody>
      </p:sp>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961289"/>
          </a:xfrm>
          <a:prstGeom prst="rect">
            <a:avLst/>
          </a:prstGeom>
        </p:spPr>
        <p:txBody>
          <a:bodyPr wrap="square">
            <a:spAutoFit/>
          </a:bodyPr>
          <a:lstStyle/>
          <a:p>
            <a:pPr>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若需要修改自己的认证信息，可在</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【我的】</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模块点击头像进入到</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【个人资料】</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页，点击</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【修改认证信息】</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项，即可进入修改页面。 </a:t>
            </a:r>
          </a:p>
        </p:txBody>
      </p:sp>
      <p:pic>
        <p:nvPicPr>
          <p:cNvPr id="12" name="imagerId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0444" y="2477341"/>
            <a:ext cx="2042795" cy="371284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imagerId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72979" y="2464006"/>
            <a:ext cx="2050415" cy="37261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6" name="组合 15"/>
          <p:cNvGrpSpPr/>
          <p:nvPr/>
        </p:nvGrpSpPr>
        <p:grpSpPr>
          <a:xfrm>
            <a:off x="1291384" y="2477341"/>
            <a:ext cx="2049780" cy="3644900"/>
            <a:chOff x="956" y="2431"/>
            <a:chExt cx="3228" cy="5740"/>
          </a:xfrm>
          <a:effectLst>
            <a:outerShdw blurRad="50800" dist="38100" dir="2700000" algn="tl" rotWithShape="0">
              <a:prstClr val="black">
                <a:alpha val="40000"/>
              </a:prstClr>
            </a:outerShdw>
          </a:effectLst>
        </p:grpSpPr>
        <p:pic>
          <p:nvPicPr>
            <p:cNvPr id="17" name="图片 16" descr="65fe6765a24b3cbaf74e7272543b426"/>
            <p:cNvPicPr>
              <a:picLocks noChangeAspect="1"/>
            </p:cNvPicPr>
            <p:nvPr/>
          </p:nvPicPr>
          <p:blipFill>
            <a:blip r:embed="rId5"/>
            <a:stretch>
              <a:fillRect/>
            </a:stretch>
          </p:blipFill>
          <p:spPr>
            <a:xfrm>
              <a:off x="956" y="2431"/>
              <a:ext cx="3229" cy="5741"/>
            </a:xfrm>
            <a:prstGeom prst="rect">
              <a:avLst/>
            </a:prstGeom>
          </p:spPr>
        </p:pic>
        <p:sp>
          <p:nvSpPr>
            <p:cNvPr id="18" name="矩形 17"/>
            <p:cNvSpPr/>
            <p:nvPr/>
          </p:nvSpPr>
          <p:spPr>
            <a:xfrm>
              <a:off x="1005" y="2962"/>
              <a:ext cx="1758" cy="539"/>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p:cNvGrpSpPr/>
          <p:nvPr/>
        </p:nvGrpSpPr>
        <p:grpSpPr>
          <a:xfrm>
            <a:off x="3961559" y="2477341"/>
            <a:ext cx="2049780" cy="3643630"/>
            <a:chOff x="5385" y="2431"/>
            <a:chExt cx="3228" cy="5738"/>
          </a:xfrm>
          <a:effectLst>
            <a:outerShdw blurRad="50800" dist="38100" dir="2700000" algn="tl" rotWithShape="0">
              <a:prstClr val="black">
                <a:alpha val="40000"/>
              </a:prstClr>
            </a:outerShdw>
          </a:effectLst>
        </p:grpSpPr>
        <p:pic>
          <p:nvPicPr>
            <p:cNvPr id="21" name="图片 20" descr="58e442610c95e9edf4b304cf23d1cc6"/>
            <p:cNvPicPr>
              <a:picLocks noChangeAspect="1"/>
            </p:cNvPicPr>
            <p:nvPr/>
          </p:nvPicPr>
          <p:blipFill>
            <a:blip r:embed="rId6"/>
            <a:stretch>
              <a:fillRect/>
            </a:stretch>
          </p:blipFill>
          <p:spPr>
            <a:xfrm>
              <a:off x="5385" y="2431"/>
              <a:ext cx="3228" cy="5739"/>
            </a:xfrm>
            <a:prstGeom prst="rect">
              <a:avLst/>
            </a:prstGeom>
          </p:spPr>
        </p:pic>
        <p:sp>
          <p:nvSpPr>
            <p:cNvPr id="23" name="矩形 22"/>
            <p:cNvSpPr/>
            <p:nvPr/>
          </p:nvSpPr>
          <p:spPr>
            <a:xfrm>
              <a:off x="5385" y="6119"/>
              <a:ext cx="3227" cy="539"/>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80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NTQ5YTlhNTIzOGI0MDBjZmQxNzViMTZhODk2YWI3MmYifQ=="/>
  <p:tag name="KSO_WPP_MARK_KEY" val="13eb56d6-3c4e-4b4f-8d8b-2b8b9b1332e1"/>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3950,&quot;width&quot;:10800}"/>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142,&quot;width&quot;:2892}"/>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143,&quot;width&quot;:2891}"/>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143,&quot;width&quot;:2892}"/>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142,&quot;width&quot;:2891}"/>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901,&quot;width&quot;:2757}"/>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4420,&quot;width&quot;:2670}"/>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纸张">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TotalTime>
  <Words>1852</Words>
  <Application>Microsoft Office PowerPoint</Application>
  <PresentationFormat>宽屏</PresentationFormat>
  <Paragraphs>106</Paragraphs>
  <Slides>27</Slides>
  <Notes>2</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27</vt:i4>
      </vt:variant>
    </vt:vector>
  </HeadingPairs>
  <TitlesOfParts>
    <vt:vector size="36" baseType="lpstr">
      <vt:lpstr>等线</vt:lpstr>
      <vt:lpstr>等线 Light</vt:lpstr>
      <vt:lpstr>宋体</vt:lpstr>
      <vt:lpstr>微软雅黑</vt:lpstr>
      <vt:lpstr>印品黑体</vt:lpstr>
      <vt:lpstr>Arial</vt:lpstr>
      <vt:lpstr>Calibri</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ESF009</dc:creator>
  <cp:lastModifiedBy>朱老师</cp:lastModifiedBy>
  <cp:revision>141</cp:revision>
  <dcterms:created xsi:type="dcterms:W3CDTF">2022-01-17T01:35:00Z</dcterms:created>
  <dcterms:modified xsi:type="dcterms:W3CDTF">2023-02-10T09:21:08Z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2052-11.1.0.13703</vt:lpwstr>
  </property>
  <property fmtid="{D5CDD505-2E9C-101B-9397-08002B2CF9AE}" pid="3" name="ICV">
    <vt:lpwstr>C0CBF661B3C247298A1964CBE6066D45</vt:lpwstr>
  </property>
</Properties>
</file>